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5" r:id="rId1"/>
  </p:sldMasterIdLst>
  <p:notesMasterIdLst>
    <p:notesMasterId r:id="rId64"/>
  </p:notesMasterIdLst>
  <p:sldIdLst>
    <p:sldId id="292" r:id="rId2"/>
    <p:sldId id="321" r:id="rId3"/>
    <p:sldId id="326" r:id="rId4"/>
    <p:sldId id="327" r:id="rId5"/>
    <p:sldId id="322" r:id="rId6"/>
    <p:sldId id="328" r:id="rId7"/>
    <p:sldId id="324" r:id="rId8"/>
    <p:sldId id="325" r:id="rId9"/>
    <p:sldId id="329" r:id="rId10"/>
    <p:sldId id="330" r:id="rId11"/>
    <p:sldId id="331" r:id="rId12"/>
    <p:sldId id="332" r:id="rId13"/>
    <p:sldId id="349" r:id="rId14"/>
    <p:sldId id="333" r:id="rId15"/>
    <p:sldId id="334" r:id="rId16"/>
    <p:sldId id="345" r:id="rId17"/>
    <p:sldId id="346" r:id="rId18"/>
    <p:sldId id="347" r:id="rId19"/>
    <p:sldId id="348" r:id="rId20"/>
    <p:sldId id="296" r:id="rId21"/>
    <p:sldId id="303" r:id="rId22"/>
    <p:sldId id="304" r:id="rId23"/>
    <p:sldId id="277" r:id="rId24"/>
    <p:sldId id="311" r:id="rId25"/>
    <p:sldId id="312" r:id="rId26"/>
    <p:sldId id="266" r:id="rId27"/>
    <p:sldId id="313" r:id="rId28"/>
    <p:sldId id="267" r:id="rId29"/>
    <p:sldId id="268" r:id="rId30"/>
    <p:sldId id="269" r:id="rId31"/>
    <p:sldId id="270" r:id="rId32"/>
    <p:sldId id="338" r:id="rId33"/>
    <p:sldId id="351" r:id="rId34"/>
    <p:sldId id="339" r:id="rId35"/>
    <p:sldId id="352" r:id="rId36"/>
    <p:sldId id="353" r:id="rId37"/>
    <p:sldId id="354" r:id="rId38"/>
    <p:sldId id="355" r:id="rId39"/>
    <p:sldId id="356" r:id="rId40"/>
    <p:sldId id="357" r:id="rId41"/>
    <p:sldId id="340" r:id="rId42"/>
    <p:sldId id="350" r:id="rId43"/>
    <p:sldId id="306" r:id="rId44"/>
    <p:sldId id="341" r:id="rId45"/>
    <p:sldId id="342" r:id="rId46"/>
    <p:sldId id="308" r:id="rId47"/>
    <p:sldId id="318" r:id="rId48"/>
    <p:sldId id="343" r:id="rId49"/>
    <p:sldId id="316" r:id="rId50"/>
    <p:sldId id="317" r:id="rId51"/>
    <p:sldId id="344" r:id="rId52"/>
    <p:sldId id="320" r:id="rId53"/>
    <p:sldId id="279" r:id="rId54"/>
    <p:sldId id="271" r:id="rId55"/>
    <p:sldId id="310" r:id="rId56"/>
    <p:sldId id="272" r:id="rId57"/>
    <p:sldId id="294" r:id="rId58"/>
    <p:sldId id="273" r:id="rId59"/>
    <p:sldId id="275" r:id="rId60"/>
    <p:sldId id="314" r:id="rId61"/>
    <p:sldId id="282" r:id="rId62"/>
    <p:sldId id="28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000" autoAdjust="0"/>
  </p:normalViewPr>
  <p:slideViewPr>
    <p:cSldViewPr snapToGrid="0">
      <p:cViewPr varScale="1">
        <p:scale>
          <a:sx n="51" d="100"/>
          <a:sy n="51" d="100"/>
        </p:scale>
        <p:origin x="15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CB4A0-2607-4038-9210-11315722E18D}" type="datetimeFigureOut">
              <a:rPr lang="en-US" smtClean="0"/>
              <a:t>2021-02-12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B1646-B51E-4B94-A511-15ED1207AEC9}" type="slidenum">
              <a:rPr lang="en-US" smtClean="0"/>
              <a:t>‹#›</a:t>
            </a:fld>
            <a:endParaRPr lang="en-US"/>
          </a:p>
        </p:txBody>
      </p:sp>
    </p:spTree>
    <p:extLst>
      <p:ext uri="{BB962C8B-B14F-4D97-AF65-F5344CB8AC3E}">
        <p14:creationId xmlns:p14="http://schemas.microsoft.com/office/powerpoint/2010/main" val="1836257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 imp links </a:t>
            </a:r>
          </a:p>
          <a:p>
            <a:pPr marL="0" lvl="0" indent="0" algn="l" rtl="0">
              <a:spcBef>
                <a:spcPts val="0"/>
              </a:spcBef>
              <a:spcAft>
                <a:spcPts val="0"/>
              </a:spcAft>
              <a:buNone/>
            </a:pPr>
            <a:r>
              <a:rPr lang="en-US" dirty="0" smtClean="0"/>
              <a:t>Intro to Backend - </a:t>
            </a:r>
            <a:r>
              <a:rPr lang="en-US" dirty="0" err="1" smtClean="0"/>
              <a:t>Udacity</a:t>
            </a:r>
            <a:r>
              <a:rPr lang="en-US" dirty="0" smtClean="0"/>
              <a:t>: https://classroom.udacity.com/courses/ud171</a:t>
            </a:r>
          </a:p>
          <a:p>
            <a:pPr marL="0" lvl="0" indent="0" algn="l" rtl="0">
              <a:spcBef>
                <a:spcPts val="0"/>
              </a:spcBef>
              <a:spcAft>
                <a:spcPts val="0"/>
              </a:spcAft>
              <a:buNone/>
            </a:pPr>
            <a:r>
              <a:rPr lang="en-US" dirty="0" smtClean="0"/>
              <a:t>Deploying Web Applications with </a:t>
            </a:r>
            <a:r>
              <a:rPr lang="en-US" dirty="0" err="1" smtClean="0"/>
              <a:t>Heroku</a:t>
            </a:r>
            <a:r>
              <a:rPr lang="en-US" dirty="0" smtClean="0"/>
              <a:t> - </a:t>
            </a:r>
            <a:r>
              <a:rPr lang="en-US" dirty="0" err="1" smtClean="0"/>
              <a:t>Udacity</a:t>
            </a:r>
            <a:r>
              <a:rPr lang="en-US" dirty="0" smtClean="0"/>
              <a:t>: https://classroom.udacity.com/courses/ud272</a:t>
            </a:r>
          </a:p>
          <a:p>
            <a:pPr marL="0" lvl="0" indent="0" algn="l" rtl="0">
              <a:spcBef>
                <a:spcPts val="0"/>
              </a:spcBef>
              <a:spcAft>
                <a:spcPts val="0"/>
              </a:spcAft>
              <a:buNone/>
            </a:pPr>
            <a:r>
              <a:rPr lang="en-US" dirty="0" smtClean="0"/>
              <a:t>Writing READMEs - </a:t>
            </a:r>
            <a:r>
              <a:rPr lang="en-US" dirty="0" err="1" smtClean="0"/>
              <a:t>Udacity</a:t>
            </a:r>
            <a:r>
              <a:rPr lang="en-US" dirty="0" smtClean="0"/>
              <a:t>: https://classroom.udacity.com/courses/ud777</a:t>
            </a:r>
          </a:p>
          <a:p>
            <a:pPr marL="0" lvl="0" indent="0" algn="l" rtl="0">
              <a:spcBef>
                <a:spcPts val="0"/>
              </a:spcBef>
              <a:spcAft>
                <a:spcPts val="0"/>
              </a:spcAft>
              <a:buNone/>
            </a:pPr>
            <a:r>
              <a:rPr lang="en-US" dirty="0" smtClean="0"/>
              <a:t>Networking for Web Developers - </a:t>
            </a:r>
            <a:r>
              <a:rPr lang="en-US" dirty="0" err="1" smtClean="0"/>
              <a:t>Udacity</a:t>
            </a:r>
            <a:r>
              <a:rPr lang="en-US" dirty="0" smtClean="0"/>
              <a:t>: https://classroom.udacity.com/courses/ud256/lessons/7090748708/concepts/70675111450923</a:t>
            </a:r>
          </a:p>
          <a:p>
            <a:pPr marL="0" lvl="0" indent="0" algn="l" rtl="0">
              <a:spcBef>
                <a:spcPts val="0"/>
              </a:spcBef>
              <a:spcAft>
                <a:spcPts val="0"/>
              </a:spcAft>
              <a:buNone/>
            </a:pPr>
            <a:r>
              <a:rPr lang="en-US" dirty="0" smtClean="0"/>
              <a:t>HTTP &amp; Web Servers - </a:t>
            </a:r>
            <a:r>
              <a:rPr lang="en-US" dirty="0" err="1" smtClean="0"/>
              <a:t>Udacity</a:t>
            </a:r>
            <a:r>
              <a:rPr lang="en-US" dirty="0" smtClean="0"/>
              <a:t>: https://classroom.udacity.com/courses/ud303/lessons/6ff26dd7-51d6-49b3-9f90-41377bff4564/concepts/ab2f6d8d-fef4-4997-9768-e6e73325b9cb</a:t>
            </a:r>
          </a:p>
          <a:p>
            <a:pPr marL="0" lvl="0" indent="0" algn="l" rtl="0">
              <a:spcBef>
                <a:spcPts val="0"/>
              </a:spcBef>
              <a:spcAft>
                <a:spcPts val="0"/>
              </a:spcAft>
              <a:buNone/>
            </a:pPr>
            <a:r>
              <a:rPr lang="en-US" dirty="0" smtClean="0"/>
              <a:t>Google Maps APIs - </a:t>
            </a:r>
            <a:r>
              <a:rPr lang="en-US" dirty="0" err="1" smtClean="0"/>
              <a:t>Udacity</a:t>
            </a:r>
            <a:r>
              <a:rPr lang="en-US" dirty="0" smtClean="0"/>
              <a:t>: https://classroom.udacity.com/courses/ud864/lessons/8304370457/concepts/83061122970923</a:t>
            </a:r>
          </a:p>
          <a:p>
            <a:pPr marL="0" lvl="0" indent="0" algn="l" rtl="0">
              <a:spcBef>
                <a:spcPts val="0"/>
              </a:spcBef>
              <a:spcAft>
                <a:spcPts val="0"/>
              </a:spcAft>
              <a:buNone/>
            </a:pPr>
            <a:r>
              <a:rPr lang="en-US" dirty="0" smtClean="0"/>
              <a:t>Client-Server Communication - </a:t>
            </a:r>
            <a:r>
              <a:rPr lang="en-US" dirty="0" err="1" smtClean="0"/>
              <a:t>Udacity</a:t>
            </a:r>
            <a:r>
              <a:rPr lang="en-US" dirty="0" smtClean="0"/>
              <a:t>: https://classroom.udacity.com/courses/ud897/lessons/8162118632/concepts/81893830650923</a:t>
            </a:r>
          </a:p>
          <a:p>
            <a:pPr marL="0" lvl="0" indent="0" algn="l" rtl="0">
              <a:spcBef>
                <a:spcPts val="0"/>
              </a:spcBef>
              <a:spcAft>
                <a:spcPts val="0"/>
              </a:spcAft>
              <a:buNone/>
            </a:pPr>
            <a:r>
              <a:rPr lang="en-US" dirty="0" smtClean="0"/>
              <a:t>Front End Frameworks - </a:t>
            </a:r>
            <a:r>
              <a:rPr lang="en-US" dirty="0" err="1" smtClean="0"/>
              <a:t>Udacity</a:t>
            </a:r>
            <a:r>
              <a:rPr lang="en-US" dirty="0" smtClean="0"/>
              <a:t>: https://classroom.udacity.com/courses/ud894/lessons/7084452321/concepts/70929589470923</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01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t>
            </a:r>
          </a:p>
          <a:p>
            <a:r>
              <a:rPr lang="en-US" dirty="0" smtClean="0"/>
              <a:t>U need further</a:t>
            </a:r>
            <a:r>
              <a:rPr lang="en-US" baseline="0" dirty="0" smtClean="0"/>
              <a:t> CORS on OPTIONS </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15</a:t>
            </a:fld>
            <a:endParaRPr lang="en-US"/>
          </a:p>
        </p:txBody>
      </p:sp>
    </p:spTree>
    <p:extLst>
      <p:ext uri="{BB962C8B-B14F-4D97-AF65-F5344CB8AC3E}">
        <p14:creationId xmlns:p14="http://schemas.microsoft.com/office/powerpoint/2010/main" val="365550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options then the get </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18</a:t>
            </a:fld>
            <a:endParaRPr lang="en-US"/>
          </a:p>
        </p:txBody>
      </p:sp>
    </p:spTree>
    <p:extLst>
      <p:ext uri="{BB962C8B-B14F-4D97-AF65-F5344CB8AC3E}">
        <p14:creationId xmlns:p14="http://schemas.microsoft.com/office/powerpoint/2010/main" val="1939212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19</a:t>
            </a:fld>
            <a:endParaRPr lang="en-US"/>
          </a:p>
        </p:txBody>
      </p:sp>
    </p:spTree>
    <p:extLst>
      <p:ext uri="{BB962C8B-B14F-4D97-AF65-F5344CB8AC3E}">
        <p14:creationId xmlns:p14="http://schemas.microsoft.com/office/powerpoint/2010/main" val="1231007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found this,,</a:t>
            </a:r>
            <a:r>
              <a:rPr lang="en-US" baseline="0" dirty="0" smtClean="0"/>
              <a:t> why ?? Why hello world wasn’t added?</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20</a:t>
            </a:fld>
            <a:endParaRPr lang="en-US"/>
          </a:p>
        </p:txBody>
      </p:sp>
    </p:spTree>
    <p:extLst>
      <p:ext uri="{BB962C8B-B14F-4D97-AF65-F5344CB8AC3E}">
        <p14:creationId xmlns:p14="http://schemas.microsoft.com/office/powerpoint/2010/main" val="1734745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a:t>
            </a:r>
            <a:r>
              <a:rPr lang="en-US" dirty="0" err="1" smtClean="0"/>
              <a:t>js</a:t>
            </a:r>
            <a:r>
              <a:rPr lang="en-US" dirty="0" smtClean="0"/>
              <a:t> and API is on the same computer</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21</a:t>
            </a:fld>
            <a:endParaRPr lang="en-US"/>
          </a:p>
        </p:txBody>
      </p:sp>
    </p:spTree>
    <p:extLst>
      <p:ext uri="{BB962C8B-B14F-4D97-AF65-F5344CB8AC3E}">
        <p14:creationId xmlns:p14="http://schemas.microsoft.com/office/powerpoint/2010/main" val="258830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Right</a:t>
            </a:r>
            <a:r>
              <a:rPr lang="en-US" baseline="0" dirty="0" smtClean="0"/>
              <a:t> : port </a:t>
            </a:r>
          </a:p>
          <a:p>
            <a:r>
              <a:rPr lang="en-US" baseline="0" dirty="0" smtClean="0"/>
              <a:t>Down : different sub-domain </a:t>
            </a:r>
          </a:p>
          <a:p>
            <a:r>
              <a:rPr lang="en-US" baseline="0" dirty="0" smtClean="0"/>
              <a:t>Up: different protocol </a:t>
            </a:r>
          </a:p>
          <a:p>
            <a:endParaRPr lang="en-US" dirty="0"/>
          </a:p>
        </p:txBody>
      </p:sp>
    </p:spTree>
    <p:extLst>
      <p:ext uri="{BB962C8B-B14F-4D97-AF65-F5344CB8AC3E}">
        <p14:creationId xmlns:p14="http://schemas.microsoft.com/office/powerpoint/2010/main" val="1788840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one</a:t>
            </a:r>
            <a:r>
              <a:rPr lang="en-US" baseline="0" dirty="0" smtClean="0"/>
              <a:t> will we be facing ? </a:t>
            </a:r>
          </a:p>
          <a:p>
            <a:endParaRPr lang="en-US" baseline="0" dirty="0" smtClean="0"/>
          </a:p>
          <a:p>
            <a:r>
              <a:rPr lang="en-US" baseline="0" dirty="0" smtClean="0"/>
              <a:t>Port issues </a:t>
            </a:r>
          </a:p>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24</a:t>
            </a:fld>
            <a:endParaRPr lang="en-US"/>
          </a:p>
        </p:txBody>
      </p:sp>
    </p:spTree>
    <p:extLst>
      <p:ext uri="{BB962C8B-B14F-4D97-AF65-F5344CB8AC3E}">
        <p14:creationId xmlns:p14="http://schemas.microsoft.com/office/powerpoint/2010/main" val="2189494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what we had in project 2</a:t>
            </a:r>
          </a:p>
          <a:p>
            <a:endParaRPr lang="en-US" dirty="0" smtClean="0"/>
          </a:p>
          <a:p>
            <a:r>
              <a:rPr lang="en-US" dirty="0" smtClean="0"/>
              <a:t>https://dev.to/nikhilponnuru/make-a-request-between-frontend-and-backend-locally-running-on-different-ports-without-cors-issue-4oje </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25</a:t>
            </a:fld>
            <a:endParaRPr lang="en-US"/>
          </a:p>
        </p:txBody>
      </p:sp>
    </p:spTree>
    <p:extLst>
      <p:ext uri="{BB962C8B-B14F-4D97-AF65-F5344CB8AC3E}">
        <p14:creationId xmlns:p14="http://schemas.microsoft.com/office/powerpoint/2010/main" val="51064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Access control allow methods </a:t>
            </a:r>
          </a:p>
          <a:p>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OPTIONS requests are automatically implemented and HEAD is also automatically implemented if GET is present.</a:t>
            </a:r>
            <a:endParaRPr lang="en-US" dirty="0"/>
          </a:p>
        </p:txBody>
      </p:sp>
    </p:spTree>
    <p:extLst>
      <p:ext uri="{BB962C8B-B14F-4D97-AF65-F5344CB8AC3E}">
        <p14:creationId xmlns:p14="http://schemas.microsoft.com/office/powerpoint/2010/main" val="1709450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27</a:t>
            </a:fld>
            <a:endParaRPr lang="en-US"/>
          </a:p>
        </p:txBody>
      </p:sp>
    </p:spTree>
    <p:extLst>
      <p:ext uri="{BB962C8B-B14F-4D97-AF65-F5344CB8AC3E}">
        <p14:creationId xmlns:p14="http://schemas.microsoft.com/office/powerpoint/2010/main" val="212678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u</a:t>
            </a:r>
            <a:r>
              <a:rPr lang="en-US" baseline="0" dirty="0" smtClean="0"/>
              <a:t> written </a:t>
            </a:r>
            <a:r>
              <a:rPr lang="en-US" baseline="0" dirty="0" err="1" smtClean="0"/>
              <a:t>js</a:t>
            </a:r>
            <a:r>
              <a:rPr lang="en-US" baseline="0" dirty="0" smtClean="0"/>
              <a:t> and faced this error?</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3</a:t>
            </a:fld>
            <a:endParaRPr lang="en-US"/>
          </a:p>
        </p:txBody>
      </p:sp>
    </p:spTree>
    <p:extLst>
      <p:ext uri="{BB962C8B-B14F-4D97-AF65-F5344CB8AC3E}">
        <p14:creationId xmlns:p14="http://schemas.microsoft.com/office/powerpoint/2010/main" val="268901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Eshra7 pagination</a:t>
            </a:r>
            <a:r>
              <a:rPr lang="en-US" baseline="0" dirty="0" smtClean="0"/>
              <a:t> flask in detail </a:t>
            </a:r>
          </a:p>
          <a:p>
            <a:pPr marL="139700" indent="0">
              <a:buNone/>
            </a:pPr>
            <a:endParaRPr lang="en-US" dirty="0" smtClean="0"/>
          </a:p>
          <a:p>
            <a:pPr marL="139700" indent="0">
              <a:buNone/>
            </a:pPr>
            <a:r>
              <a:rPr lang="en-US" dirty="0" smtClean="0"/>
              <a:t>change</a:t>
            </a:r>
            <a:r>
              <a:rPr lang="en-US" baseline="0" dirty="0" smtClean="0"/>
              <a:t> the order of the importing </a:t>
            </a:r>
            <a:r>
              <a:rPr lang="en-US" baseline="0" dirty="0" err="1" smtClean="0"/>
              <a:t>sqlalchemy</a:t>
            </a:r>
            <a:r>
              <a:rPr lang="en-US" baseline="0" dirty="0" smtClean="0"/>
              <a:t> and connecting to </a:t>
            </a:r>
            <a:r>
              <a:rPr lang="en-US" baseline="0" dirty="0" err="1" smtClean="0"/>
              <a:t>postgres</a:t>
            </a:r>
            <a:endParaRPr lang="en-US" baseline="0" dirty="0" smtClean="0"/>
          </a:p>
          <a:p>
            <a:pPr marL="139700" indent="0">
              <a:buNone/>
            </a:pPr>
            <a:endParaRPr lang="en-US" baseline="0" dirty="0" smtClean="0"/>
          </a:p>
          <a:p>
            <a:pPr marL="139700" indent="0">
              <a:buNone/>
            </a:pPr>
            <a:r>
              <a:rPr lang="en-US" baseline="0" dirty="0" smtClean="0"/>
              <a:t>Send a post request to tasks/1   and expect them to say u can’t </a:t>
            </a:r>
          </a:p>
          <a:p>
            <a:pPr marL="139700" indent="0">
              <a:buNone/>
            </a:pPr>
            <a:endParaRPr lang="en-US" baseline="0" dirty="0" smtClean="0"/>
          </a:p>
          <a:p>
            <a:pPr marL="139700" indent="0">
              <a:buNone/>
            </a:pPr>
            <a:r>
              <a:rPr lang="en-US" baseline="0" dirty="0" smtClean="0"/>
              <a:t>Use put instead of patch for partial update</a:t>
            </a:r>
          </a:p>
          <a:p>
            <a:pPr marL="139700" indent="0">
              <a:buNone/>
            </a:pPr>
            <a:endParaRPr lang="en-US" baseline="0" dirty="0" smtClean="0"/>
          </a:p>
          <a:p>
            <a:pPr fontAlgn="base"/>
            <a:r>
              <a:rPr lang="en-US" sz="1100" b="1" i="0" u="none" strike="noStrike" cap="none" dirty="0" smtClean="0">
                <a:solidFill>
                  <a:srgbClr val="000000"/>
                </a:solidFill>
                <a:effectLst/>
                <a:latin typeface="Arial"/>
                <a:ea typeface="Arial"/>
                <a:cs typeface="Arial"/>
                <a:sym typeface="Arial"/>
              </a:rPr>
              <a:t>Request Arguments</a:t>
            </a:r>
          </a:p>
          <a:p>
            <a:pPr fontAlgn="base"/>
            <a:r>
              <a:rPr lang="en-US" sz="1100" b="0" i="0" u="none" strike="noStrike" cap="none" dirty="0" smtClean="0">
                <a:solidFill>
                  <a:srgbClr val="000000"/>
                </a:solidFill>
                <a:effectLst/>
                <a:latin typeface="Arial"/>
                <a:ea typeface="Arial"/>
                <a:cs typeface="Arial"/>
                <a:sym typeface="Arial"/>
              </a:rPr>
              <a:t>In flask, when a request is received with query </a:t>
            </a:r>
            <a:r>
              <a:rPr lang="en-US" sz="1100" b="0" i="0" u="none" strike="noStrike" cap="none" dirty="0" err="1" smtClean="0">
                <a:solidFill>
                  <a:srgbClr val="000000"/>
                </a:solidFill>
                <a:effectLst/>
                <a:latin typeface="Arial"/>
                <a:ea typeface="Arial"/>
                <a:cs typeface="Arial"/>
                <a:sym typeface="Arial"/>
              </a:rPr>
              <a:t>params</a:t>
            </a:r>
            <a:r>
              <a:rPr lang="en-US" sz="1100" b="0" i="0" u="none" strike="noStrike" cap="none" dirty="0" smtClean="0">
                <a:solidFill>
                  <a:srgbClr val="000000"/>
                </a:solidFill>
                <a:effectLst/>
                <a:latin typeface="Arial"/>
                <a:ea typeface="Arial"/>
                <a:cs typeface="Arial"/>
                <a:sym typeface="Arial"/>
              </a:rPr>
              <a:t> the route in the @</a:t>
            </a:r>
            <a:r>
              <a:rPr lang="en-US" sz="1100" b="0" i="0" u="none" strike="noStrike" cap="none" dirty="0" err="1" smtClean="0">
                <a:solidFill>
                  <a:srgbClr val="000000"/>
                </a:solidFill>
                <a:effectLst/>
                <a:latin typeface="Arial"/>
                <a:ea typeface="Arial"/>
                <a:cs typeface="Arial"/>
                <a:sym typeface="Arial"/>
              </a:rPr>
              <a:t>app.route</a:t>
            </a:r>
            <a:r>
              <a:rPr lang="en-US" sz="1100" b="0" i="0" u="none" strike="noStrike" cap="none" dirty="0" smtClean="0">
                <a:solidFill>
                  <a:srgbClr val="000000"/>
                </a:solidFill>
                <a:effectLst/>
                <a:latin typeface="Arial"/>
                <a:ea typeface="Arial"/>
                <a:cs typeface="Arial"/>
                <a:sym typeface="Arial"/>
              </a:rPr>
              <a:t> decorator remains the same and the request object arguments contains the parameter.</a:t>
            </a:r>
          </a:p>
          <a:p>
            <a:pPr marL="139700" indent="0" fontAlgn="base">
              <a:buNone/>
            </a:pPr>
            <a:r>
              <a:rPr lang="en-US" dirty="0" err="1" smtClean="0"/>
              <a:t>request.args</a:t>
            </a:r>
            <a:r>
              <a:rPr lang="en-US" sz="1100" b="0" i="0" u="none" strike="noStrike" cap="none" dirty="0" smtClean="0">
                <a:solidFill>
                  <a:srgbClr val="000000"/>
                </a:solidFill>
                <a:effectLst/>
                <a:latin typeface="Arial"/>
                <a:ea typeface="Arial"/>
                <a:cs typeface="Arial"/>
                <a:sym typeface="Arial"/>
              </a:rPr>
              <a:t> is a Python dictionary so we use the </a:t>
            </a:r>
            <a:r>
              <a:rPr lang="en-US" dirty="0" smtClean="0"/>
              <a:t>get</a:t>
            </a:r>
            <a:r>
              <a:rPr lang="en-US" sz="1100" b="0" i="0" u="none" strike="noStrike" cap="none" dirty="0" smtClean="0">
                <a:solidFill>
                  <a:srgbClr val="000000"/>
                </a:solidFill>
                <a:effectLst/>
                <a:latin typeface="Arial"/>
                <a:ea typeface="Arial"/>
                <a:cs typeface="Arial"/>
                <a:sym typeface="Arial"/>
              </a:rPr>
              <a:t> method to access the value </a:t>
            </a:r>
          </a:p>
          <a:p>
            <a:pPr marL="139700" indent="0">
              <a:buNone/>
            </a:pPr>
            <a:endParaRPr lang="en-US" baseline="0" dirty="0" smtClean="0"/>
          </a:p>
          <a:p>
            <a:pPr marL="139700" indent="0">
              <a:buNone/>
            </a:pPr>
            <a:endParaRPr lang="en-US" baseline="0" dirty="0" smtClean="0"/>
          </a:p>
        </p:txBody>
      </p:sp>
    </p:spTree>
    <p:extLst>
      <p:ext uri="{BB962C8B-B14F-4D97-AF65-F5344CB8AC3E}">
        <p14:creationId xmlns:p14="http://schemas.microsoft.com/office/powerpoint/2010/main" val="1353507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change</a:t>
            </a:r>
            <a:r>
              <a:rPr lang="en-US" baseline="0" dirty="0" smtClean="0"/>
              <a:t> the order of the importing </a:t>
            </a:r>
            <a:r>
              <a:rPr lang="en-US" baseline="0" dirty="0" err="1" smtClean="0"/>
              <a:t>sqlalchemy</a:t>
            </a:r>
            <a:r>
              <a:rPr lang="en-US" baseline="0" dirty="0" smtClean="0"/>
              <a:t> and connecting to </a:t>
            </a:r>
            <a:r>
              <a:rPr lang="en-US" baseline="0" dirty="0" err="1" smtClean="0"/>
              <a:t>postgres</a:t>
            </a:r>
            <a:endParaRPr lang="en-US" baseline="0" dirty="0" smtClean="0"/>
          </a:p>
          <a:p>
            <a:pPr marL="139700" indent="0">
              <a:buNone/>
            </a:pPr>
            <a:endParaRPr lang="en-US" baseline="0" dirty="0" smtClean="0"/>
          </a:p>
          <a:p>
            <a:pPr marL="139700" indent="0">
              <a:buNone/>
            </a:pPr>
            <a:r>
              <a:rPr lang="en-US" baseline="0" dirty="0" smtClean="0"/>
              <a:t>Send a post request to tasks/1   and expect them to say u can’t </a:t>
            </a:r>
          </a:p>
          <a:p>
            <a:pPr marL="139700" indent="0">
              <a:buNone/>
            </a:pPr>
            <a:endParaRPr lang="en-US" baseline="0" dirty="0" smtClean="0"/>
          </a:p>
          <a:p>
            <a:pPr marL="139700" indent="0">
              <a:buNone/>
            </a:pPr>
            <a:r>
              <a:rPr lang="en-US" baseline="0" dirty="0" smtClean="0"/>
              <a:t>Use put instead of patch for partial update</a:t>
            </a:r>
          </a:p>
          <a:p>
            <a:pPr marL="139700" indent="0">
              <a:buNone/>
            </a:pPr>
            <a:endParaRPr lang="en-US" baseline="0" dirty="0" smtClean="0"/>
          </a:p>
          <a:p>
            <a:pPr fontAlgn="base"/>
            <a:r>
              <a:rPr lang="en-US" sz="1100" b="1" i="0" u="none" strike="noStrike" cap="none" dirty="0" smtClean="0">
                <a:solidFill>
                  <a:srgbClr val="000000"/>
                </a:solidFill>
                <a:effectLst/>
                <a:latin typeface="Arial"/>
                <a:ea typeface="Arial"/>
                <a:cs typeface="Arial"/>
                <a:sym typeface="Arial"/>
              </a:rPr>
              <a:t>Request Arguments</a:t>
            </a:r>
          </a:p>
          <a:p>
            <a:pPr fontAlgn="base"/>
            <a:r>
              <a:rPr lang="en-US" sz="1100" b="0" i="0" u="none" strike="noStrike" cap="none" dirty="0" smtClean="0">
                <a:solidFill>
                  <a:srgbClr val="000000"/>
                </a:solidFill>
                <a:effectLst/>
                <a:latin typeface="Arial"/>
                <a:ea typeface="Arial"/>
                <a:cs typeface="Arial"/>
                <a:sym typeface="Arial"/>
              </a:rPr>
              <a:t>In flask, when a request is received with query </a:t>
            </a:r>
            <a:r>
              <a:rPr lang="en-US" sz="1100" b="0" i="0" u="none" strike="noStrike" cap="none" dirty="0" err="1" smtClean="0">
                <a:solidFill>
                  <a:srgbClr val="000000"/>
                </a:solidFill>
                <a:effectLst/>
                <a:latin typeface="Arial"/>
                <a:ea typeface="Arial"/>
                <a:cs typeface="Arial"/>
                <a:sym typeface="Arial"/>
              </a:rPr>
              <a:t>params</a:t>
            </a:r>
            <a:r>
              <a:rPr lang="en-US" sz="1100" b="0" i="0" u="none" strike="noStrike" cap="none" dirty="0" smtClean="0">
                <a:solidFill>
                  <a:srgbClr val="000000"/>
                </a:solidFill>
                <a:effectLst/>
                <a:latin typeface="Arial"/>
                <a:ea typeface="Arial"/>
                <a:cs typeface="Arial"/>
                <a:sym typeface="Arial"/>
              </a:rPr>
              <a:t> the route in the @</a:t>
            </a:r>
            <a:r>
              <a:rPr lang="en-US" sz="1100" b="0" i="0" u="none" strike="noStrike" cap="none" dirty="0" err="1" smtClean="0">
                <a:solidFill>
                  <a:srgbClr val="000000"/>
                </a:solidFill>
                <a:effectLst/>
                <a:latin typeface="Arial"/>
                <a:ea typeface="Arial"/>
                <a:cs typeface="Arial"/>
                <a:sym typeface="Arial"/>
              </a:rPr>
              <a:t>app.route</a:t>
            </a:r>
            <a:r>
              <a:rPr lang="en-US" sz="1100" b="0" i="0" u="none" strike="noStrike" cap="none" dirty="0" smtClean="0">
                <a:solidFill>
                  <a:srgbClr val="000000"/>
                </a:solidFill>
                <a:effectLst/>
                <a:latin typeface="Arial"/>
                <a:ea typeface="Arial"/>
                <a:cs typeface="Arial"/>
                <a:sym typeface="Arial"/>
              </a:rPr>
              <a:t> decorator remains the same and the request object arguments contains the parameter.</a:t>
            </a:r>
          </a:p>
          <a:p>
            <a:pPr marL="139700" indent="0" fontAlgn="base">
              <a:buNone/>
            </a:pPr>
            <a:r>
              <a:rPr lang="en-US" dirty="0" err="1" smtClean="0"/>
              <a:t>request.args</a:t>
            </a:r>
            <a:r>
              <a:rPr lang="en-US" sz="1100" b="0" i="0" u="none" strike="noStrike" cap="none" dirty="0" smtClean="0">
                <a:solidFill>
                  <a:srgbClr val="000000"/>
                </a:solidFill>
                <a:effectLst/>
                <a:latin typeface="Arial"/>
                <a:ea typeface="Arial"/>
                <a:cs typeface="Arial"/>
                <a:sym typeface="Arial"/>
              </a:rPr>
              <a:t> is a Python dictionary so we use the </a:t>
            </a:r>
            <a:r>
              <a:rPr lang="en-US" dirty="0" smtClean="0"/>
              <a:t>get</a:t>
            </a:r>
            <a:r>
              <a:rPr lang="en-US" sz="1100" b="0" i="0" u="none" strike="noStrike" cap="none" dirty="0" smtClean="0">
                <a:solidFill>
                  <a:srgbClr val="000000"/>
                </a:solidFill>
                <a:effectLst/>
                <a:latin typeface="Arial"/>
                <a:ea typeface="Arial"/>
                <a:cs typeface="Arial"/>
                <a:sym typeface="Arial"/>
              </a:rPr>
              <a:t> method to access the value </a:t>
            </a:r>
          </a:p>
          <a:p>
            <a:pPr marL="139700" indent="0">
              <a:buNone/>
            </a:pPr>
            <a:endParaRPr lang="en-US" baseline="0" dirty="0" smtClean="0"/>
          </a:p>
          <a:p>
            <a:pPr marL="139700" indent="0">
              <a:buNone/>
            </a:pPr>
            <a:endParaRPr lang="en-US" baseline="0" dirty="0" smtClean="0"/>
          </a:p>
        </p:txBody>
      </p:sp>
    </p:spTree>
    <p:extLst>
      <p:ext uri="{BB962C8B-B14F-4D97-AF65-F5344CB8AC3E}">
        <p14:creationId xmlns:p14="http://schemas.microsoft.com/office/powerpoint/2010/main" val="380718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and forth </a:t>
            </a:r>
            <a:endParaRPr lang="en-US" dirty="0"/>
          </a:p>
        </p:txBody>
      </p:sp>
    </p:spTree>
    <p:extLst>
      <p:ext uri="{BB962C8B-B14F-4D97-AF65-F5344CB8AC3E}">
        <p14:creationId xmlns:p14="http://schemas.microsoft.com/office/powerpoint/2010/main" val="1700019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38</a:t>
            </a:fld>
            <a:endParaRPr lang="en-US"/>
          </a:p>
        </p:txBody>
      </p:sp>
    </p:spTree>
    <p:extLst>
      <p:ext uri="{BB962C8B-B14F-4D97-AF65-F5344CB8AC3E}">
        <p14:creationId xmlns:p14="http://schemas.microsoft.com/office/powerpoint/2010/main" val="1161490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raun</a:t>
            </a:r>
            <a:r>
              <a:rPr lang="en-US" dirty="0" smtClean="0"/>
              <a:t> </a:t>
            </a:r>
            <a:r>
              <a:rPr lang="en-US" dirty="0" err="1" smtClean="0"/>
              <a:t>npm</a:t>
            </a:r>
            <a:r>
              <a:rPr lang="en-US" dirty="0" smtClean="0"/>
              <a:t> audit fix</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41</a:t>
            </a:fld>
            <a:endParaRPr lang="en-US"/>
          </a:p>
        </p:txBody>
      </p:sp>
    </p:spTree>
    <p:extLst>
      <p:ext uri="{BB962C8B-B14F-4D97-AF65-F5344CB8AC3E}">
        <p14:creationId xmlns:p14="http://schemas.microsoft.com/office/powerpoint/2010/main" val="244299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43</a:t>
            </a:fld>
            <a:endParaRPr lang="en-US"/>
          </a:p>
        </p:txBody>
      </p:sp>
    </p:spTree>
    <p:extLst>
      <p:ext uri="{BB962C8B-B14F-4D97-AF65-F5344CB8AC3E}">
        <p14:creationId xmlns:p14="http://schemas.microsoft.com/office/powerpoint/2010/main" val="4618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White from Miguel </a:t>
            </a:r>
          </a:p>
          <a:p>
            <a:r>
              <a:rPr lang="en-US" dirty="0" smtClean="0"/>
              <a:t>Black from pretty printed</a:t>
            </a:r>
          </a:p>
          <a:p>
            <a:endParaRPr lang="en-US" dirty="0" smtClean="0"/>
          </a:p>
          <a:p>
            <a:r>
              <a:rPr lang="en-US" dirty="0" smtClean="0"/>
              <a:t>Why are</a:t>
            </a:r>
            <a:r>
              <a:rPr lang="en-US" baseline="0" dirty="0" smtClean="0"/>
              <a:t> they different? </a:t>
            </a:r>
          </a:p>
          <a:p>
            <a:endParaRPr lang="en-US" baseline="0" dirty="0" smtClean="0"/>
          </a:p>
          <a:p>
            <a:r>
              <a:rPr lang="en-US" baseline="0" dirty="0" smtClean="0"/>
              <a:t>1- hard coded per page in pretty printed </a:t>
            </a:r>
          </a:p>
          <a:p>
            <a:r>
              <a:rPr lang="en-US" baseline="0" dirty="0" smtClean="0"/>
              <a:t>2- </a:t>
            </a:r>
            <a:r>
              <a:rPr lang="en-US" baseline="0" dirty="0" err="1" smtClean="0"/>
              <a:t>args.get</a:t>
            </a:r>
            <a:r>
              <a:rPr lang="en-US" baseline="0" dirty="0" smtClean="0"/>
              <a:t> in Miguel, because he wants to access it from the home page, not necessarily if the user entered thread/</a:t>
            </a:r>
            <a:r>
              <a:rPr lang="en-US" baseline="0" dirty="0" err="1" smtClean="0"/>
              <a:t>page_num</a:t>
            </a:r>
            <a:endParaRPr lang="en-US" baseline="0" dirty="0" smtClean="0"/>
          </a:p>
          <a:p>
            <a:r>
              <a:rPr lang="en-US" baseline="0" dirty="0" smtClean="0"/>
              <a:t>3- error True or False, </a:t>
            </a:r>
          </a:p>
          <a:p>
            <a:r>
              <a:rPr lang="en-US" baseline="0" dirty="0" smtClean="0"/>
              <a:t>4- multiple routes for the same method. Yes it is possible. But u can’t have multiple methods</a:t>
            </a:r>
          </a:p>
          <a:p>
            <a:r>
              <a:rPr lang="en-US" baseline="0" dirty="0" smtClean="0"/>
              <a:t> </a:t>
            </a:r>
          </a:p>
          <a:p>
            <a:endParaRPr lang="en-US" baseline="0" dirty="0" smtClean="0"/>
          </a:p>
          <a:p>
            <a:endParaRPr lang="en-US" baseline="0" dirty="0" smtClean="0"/>
          </a:p>
          <a:p>
            <a:r>
              <a:rPr lang="en-US" baseline="0" dirty="0" smtClean="0"/>
              <a:t>If True a 404 is produced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46</a:t>
            </a:fld>
            <a:endParaRPr lang="en-US"/>
          </a:p>
        </p:txBody>
      </p:sp>
    </p:spTree>
    <p:extLst>
      <p:ext uri="{BB962C8B-B14F-4D97-AF65-F5344CB8AC3E}">
        <p14:creationId xmlns:p14="http://schemas.microsoft.com/office/powerpoint/2010/main" val="355846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https://blog.miguelgrinberg.com/post/the-flask-mega-tutorial-part-ix-pagination </a:t>
            </a:r>
          </a:p>
          <a:p>
            <a:r>
              <a:rPr lang="en-US" sz="1200" b="0" i="0" kern="1200" dirty="0" smtClean="0">
                <a:solidFill>
                  <a:schemeClr val="tx1"/>
                </a:solidFill>
                <a:effectLst/>
                <a:latin typeface="+mn-lt"/>
                <a:ea typeface="+mn-ea"/>
                <a:cs typeface="+mn-cs"/>
              </a:rPr>
              <a:t>One interesting aspect of the </a:t>
            </a:r>
            <a:r>
              <a:rPr lang="en-US" dirty="0" err="1" smtClean="0"/>
              <a:t>url_for</a:t>
            </a:r>
            <a:r>
              <a:rPr lang="en-US" dirty="0" smtClean="0"/>
              <a:t>()</a:t>
            </a:r>
            <a:r>
              <a:rPr lang="en-US" sz="1200" b="0" i="0" kern="1200" dirty="0" smtClean="0">
                <a:solidFill>
                  <a:schemeClr val="tx1"/>
                </a:solidFill>
                <a:effectLst/>
                <a:latin typeface="+mn-lt"/>
                <a:ea typeface="+mn-ea"/>
                <a:cs typeface="+mn-cs"/>
              </a:rPr>
              <a:t> function that I haven't discussed before is that you can add any keyword arguments to it, and if the names of those arguments are not referenced in the URL directly, then Flask will include them in the URL as query arguments.</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47</a:t>
            </a:fld>
            <a:endParaRPr lang="en-US"/>
          </a:p>
        </p:txBody>
      </p:sp>
    </p:spTree>
    <p:extLst>
      <p:ext uri="{BB962C8B-B14F-4D97-AF65-F5344CB8AC3E}">
        <p14:creationId xmlns:p14="http://schemas.microsoft.com/office/powerpoint/2010/main" val="298588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smtClean="0"/>
              <a:t>a profile page for every user that creates an account within our app or dynamically generate article URLs based on the publication date. </a:t>
            </a:r>
            <a:endParaRPr lang="en-US" sz="1100" b="0" i="0" u="none" strike="noStrike" cap="none" dirty="0" smtClean="0">
              <a:solidFill>
                <a:srgbClr val="000000"/>
              </a:solidFill>
              <a:effectLst/>
              <a:latin typeface="Arial"/>
              <a:ea typeface="Arial"/>
              <a:cs typeface="Arial"/>
              <a:sym typeface="Arial"/>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dirty="0" smtClean="0">
              <a:solidFill>
                <a:srgbClr val="000000"/>
              </a:solidFill>
              <a:effectLst/>
              <a:latin typeface="Arial"/>
              <a:ea typeface="Arial"/>
              <a:cs typeface="Arial"/>
              <a:sym typeface="Arial"/>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https://hackersandslackers.com/flask-routes </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Every web framework begins with the concept of serving content at a given URL.   </a:t>
            </a:r>
            <a:r>
              <a:rPr lang="en-US" sz="1100" b="0" i="1" u="none" strike="noStrike" cap="none" dirty="0" smtClean="0">
                <a:solidFill>
                  <a:srgbClr val="000000"/>
                </a:solidFill>
                <a:effectLst/>
                <a:latin typeface="Arial"/>
                <a:ea typeface="Arial"/>
                <a:cs typeface="Arial"/>
                <a:sym typeface="Arial"/>
              </a:rPr>
              <a:t>Routes</a:t>
            </a:r>
            <a:r>
              <a:rPr lang="en-US" sz="1100" b="0" i="0" u="none" strike="noStrike" cap="none" dirty="0" smtClean="0">
                <a:solidFill>
                  <a:srgbClr val="000000"/>
                </a:solidFill>
                <a:effectLst/>
                <a:latin typeface="Arial"/>
                <a:ea typeface="Arial"/>
                <a:cs typeface="Arial"/>
                <a:sym typeface="Arial"/>
              </a:rPr>
              <a:t> refer to URL patterns of an app (such as </a:t>
            </a:r>
            <a:r>
              <a:rPr lang="en-US" sz="1100" b="0" i="1" u="none" strike="noStrike" cap="none" dirty="0" smtClean="0">
                <a:solidFill>
                  <a:srgbClr val="000000"/>
                </a:solidFill>
                <a:effectLst/>
                <a:latin typeface="Arial"/>
                <a:ea typeface="Arial"/>
                <a:cs typeface="Arial"/>
                <a:sym typeface="Arial"/>
              </a:rPr>
              <a:t>myapp.com</a:t>
            </a:r>
            <a:r>
              <a:rPr lang="en-US" sz="1100" b="1" i="1" u="none" strike="noStrike" cap="none" dirty="0" smtClean="0">
                <a:solidFill>
                  <a:srgbClr val="000000"/>
                </a:solidFill>
                <a:effectLst/>
                <a:latin typeface="Arial"/>
                <a:ea typeface="Arial"/>
                <a:cs typeface="Arial"/>
                <a:sym typeface="Arial"/>
              </a:rPr>
              <a:t>/home</a:t>
            </a:r>
            <a:r>
              <a:rPr lang="en-US" sz="1100" b="0" i="0" u="none" strike="noStrike" cap="none" dirty="0" smtClean="0">
                <a:solidFill>
                  <a:srgbClr val="000000"/>
                </a:solidFill>
                <a:effectLst/>
                <a:latin typeface="Arial"/>
                <a:ea typeface="Arial"/>
                <a:cs typeface="Arial"/>
                <a:sym typeface="Arial"/>
              </a:rPr>
              <a:t> or </a:t>
            </a:r>
            <a:r>
              <a:rPr lang="en-US" sz="1100" b="0" i="1" u="none" strike="noStrike" cap="none" dirty="0" smtClean="0">
                <a:solidFill>
                  <a:srgbClr val="000000"/>
                </a:solidFill>
                <a:effectLst/>
                <a:latin typeface="Arial"/>
                <a:ea typeface="Arial"/>
                <a:cs typeface="Arial"/>
                <a:sym typeface="Arial"/>
              </a:rPr>
              <a:t>myapp.com/</a:t>
            </a:r>
            <a:r>
              <a:rPr lang="en-US" sz="1100" b="1" i="1" u="none" strike="noStrike" cap="none" dirty="0" smtClean="0">
                <a:solidFill>
                  <a:srgbClr val="000000"/>
                </a:solidFill>
                <a:effectLst/>
                <a:latin typeface="Arial"/>
                <a:ea typeface="Arial"/>
                <a:cs typeface="Arial"/>
                <a:sym typeface="Arial"/>
              </a:rPr>
              <a:t>about</a:t>
            </a:r>
            <a:r>
              <a:rPr lang="en-US" sz="1100" b="0" i="0" u="none" strike="noStrike" cap="none"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Views</a:t>
            </a:r>
            <a:r>
              <a:rPr lang="en-US" sz="1100" b="0" i="0" u="none" strike="noStrike" cap="none" dirty="0" smtClean="0">
                <a:solidFill>
                  <a:srgbClr val="000000"/>
                </a:solidFill>
                <a:effectLst/>
                <a:latin typeface="Arial"/>
                <a:ea typeface="Arial"/>
                <a:cs typeface="Arial"/>
                <a:sym typeface="Arial"/>
              </a:rPr>
              <a:t> refer to the content to be served at these URLs, whether that be a webpage, an API response, etc.</a:t>
            </a:r>
            <a:endParaRPr lang="en-US" dirty="0" smtClean="0"/>
          </a:p>
          <a:p>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 Years of web development taught us that URLs tend to change all the time, typically for business or SEO purposes, whereas the </a:t>
            </a:r>
            <a:r>
              <a:rPr lang="en-US" sz="1100" b="0" i="1" u="none" strike="noStrike" cap="none" dirty="0" smtClean="0">
                <a:solidFill>
                  <a:srgbClr val="000000"/>
                </a:solidFill>
                <a:effectLst/>
                <a:latin typeface="Arial"/>
                <a:ea typeface="Arial"/>
                <a:cs typeface="Arial"/>
                <a:sym typeface="Arial"/>
              </a:rPr>
              <a:t>names</a:t>
            </a:r>
            <a:r>
              <a:rPr lang="en-US" sz="1100" b="0" i="0" u="none" strike="noStrike" cap="none" dirty="0" smtClean="0">
                <a:solidFill>
                  <a:srgbClr val="000000"/>
                </a:solidFill>
                <a:effectLst/>
                <a:latin typeface="Arial"/>
                <a:ea typeface="Arial"/>
                <a:cs typeface="Arial"/>
                <a:sym typeface="Arial"/>
              </a:rPr>
              <a:t> of pages generally always stay the same.</a:t>
            </a:r>
          </a:p>
          <a:p>
            <a:endParaRPr lang="en-US" sz="1100" b="0" i="0" u="none" strike="noStrike" cap="none" dirty="0" smtClean="0">
              <a:solidFill>
                <a:srgbClr val="000000"/>
              </a:solidFill>
              <a:effectLst/>
              <a:latin typeface="Arial"/>
              <a:cs typeface="Arial"/>
              <a:sym typeface="Arial"/>
            </a:endParaRPr>
          </a:p>
          <a:p>
            <a:pPr fontAlgn="base"/>
            <a:r>
              <a:rPr lang="en-US" sz="1100" b="0" i="0" u="none" strike="noStrike" cap="none" dirty="0" smtClean="0">
                <a:solidFill>
                  <a:srgbClr val="000000"/>
                </a:solidFill>
                <a:effectLst/>
                <a:latin typeface="Arial"/>
                <a:ea typeface="Arial"/>
                <a:cs typeface="Arial"/>
                <a:sym typeface="Arial"/>
              </a:rPr>
              <a:t>Routes can accept the following variable types:</a:t>
            </a:r>
          </a:p>
          <a:p>
            <a:pPr fontAlgn="base"/>
            <a:r>
              <a:rPr lang="en-US" sz="1100" b="1" i="0" u="none" strike="noStrike" cap="none" dirty="0" smtClean="0">
                <a:solidFill>
                  <a:srgbClr val="000000"/>
                </a:solidFill>
                <a:effectLst/>
                <a:latin typeface="Arial"/>
                <a:ea typeface="Arial"/>
                <a:cs typeface="Arial"/>
                <a:sym typeface="Arial"/>
              </a:rPr>
              <a:t>string</a:t>
            </a:r>
            <a:r>
              <a:rPr lang="en-US" sz="1100" b="0" i="0" u="none" strike="noStrike" cap="none" dirty="0" smtClean="0">
                <a:solidFill>
                  <a:srgbClr val="000000"/>
                </a:solidFill>
                <a:effectLst/>
                <a:latin typeface="Arial"/>
                <a:ea typeface="Arial"/>
                <a:cs typeface="Arial"/>
                <a:sym typeface="Arial"/>
              </a:rPr>
              <a:t>: Accepts any text without a slash (the default).</a:t>
            </a:r>
          </a:p>
          <a:p>
            <a:pPr fontAlgn="base"/>
            <a:r>
              <a:rPr lang="en-US" sz="1100" b="1" i="0" u="none" strike="noStrike" cap="none" dirty="0" err="1" smtClean="0">
                <a:solidFill>
                  <a:srgbClr val="000000"/>
                </a:solidFill>
                <a:effectLst/>
                <a:latin typeface="Arial"/>
                <a:ea typeface="Arial"/>
                <a:cs typeface="Arial"/>
                <a:sym typeface="Arial"/>
              </a:rPr>
              <a:t>int</a:t>
            </a:r>
            <a:r>
              <a:rPr lang="en-US" sz="1100" b="0" i="0" u="none" strike="noStrike" cap="none" dirty="0" smtClean="0">
                <a:solidFill>
                  <a:srgbClr val="000000"/>
                </a:solidFill>
                <a:effectLst/>
                <a:latin typeface="Arial"/>
                <a:ea typeface="Arial"/>
                <a:cs typeface="Arial"/>
                <a:sym typeface="Arial"/>
              </a:rPr>
              <a:t>: Accepts integers.</a:t>
            </a:r>
          </a:p>
          <a:p>
            <a:pPr fontAlgn="base"/>
            <a:r>
              <a:rPr lang="en-US" sz="1100" b="1" i="0" u="none" strike="noStrike" cap="none" dirty="0" smtClean="0">
                <a:solidFill>
                  <a:srgbClr val="000000"/>
                </a:solidFill>
                <a:effectLst/>
                <a:latin typeface="Arial"/>
                <a:ea typeface="Arial"/>
                <a:cs typeface="Arial"/>
                <a:sym typeface="Arial"/>
              </a:rPr>
              <a:t>float</a:t>
            </a:r>
            <a:r>
              <a:rPr lang="en-US" sz="1100" b="0" i="0" u="none" strike="noStrike" cap="none" dirty="0" smtClean="0">
                <a:solidFill>
                  <a:srgbClr val="000000"/>
                </a:solidFill>
                <a:effectLst/>
                <a:latin typeface="Arial"/>
                <a:ea typeface="Arial"/>
                <a:cs typeface="Arial"/>
                <a:sym typeface="Arial"/>
              </a:rPr>
              <a:t>: Accepts numerical values containing decimal points.</a:t>
            </a:r>
          </a:p>
          <a:p>
            <a:pPr fontAlgn="base"/>
            <a:r>
              <a:rPr lang="en-US" sz="1100" b="1" i="0" u="none" strike="noStrike" cap="none" dirty="0" smtClean="0">
                <a:solidFill>
                  <a:srgbClr val="000000"/>
                </a:solidFill>
                <a:effectLst/>
                <a:latin typeface="Arial"/>
                <a:ea typeface="Arial"/>
                <a:cs typeface="Arial"/>
                <a:sym typeface="Arial"/>
              </a:rPr>
              <a:t>path</a:t>
            </a:r>
            <a:r>
              <a:rPr lang="en-US" sz="1100" b="0" i="0" u="none" strike="noStrike" cap="none" dirty="0" smtClean="0">
                <a:solidFill>
                  <a:srgbClr val="000000"/>
                </a:solidFill>
                <a:effectLst/>
                <a:latin typeface="Arial"/>
                <a:ea typeface="Arial"/>
                <a:cs typeface="Arial"/>
                <a:sym typeface="Arial"/>
              </a:rPr>
              <a:t>: Similar to a string, but accepts slashes.</a:t>
            </a:r>
          </a:p>
          <a:p>
            <a:endParaRPr lang="en-US" sz="1100" b="0" i="0" u="none" strike="noStrike" cap="none" dirty="0" smtClean="0">
              <a:solidFill>
                <a:srgbClr val="000000"/>
              </a:solidFill>
              <a:effectLst/>
              <a:latin typeface="Arial"/>
              <a:cs typeface="Arial"/>
              <a:sym typeface="Arial"/>
            </a:endParaRPr>
          </a:p>
        </p:txBody>
      </p:sp>
    </p:spTree>
    <p:extLst>
      <p:ext uri="{BB962C8B-B14F-4D97-AF65-F5344CB8AC3E}">
        <p14:creationId xmlns:p14="http://schemas.microsoft.com/office/powerpoint/2010/main" val="1230047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url_for</a:t>
            </a:r>
            <a:r>
              <a:rPr lang="en-US" dirty="0" smtClean="0"/>
              <a:t>()</a:t>
            </a:r>
            <a:r>
              <a:rPr lang="en-US" sz="1100" b="0" i="0" u="none" strike="noStrike" cap="none" dirty="0" smtClean="0">
                <a:solidFill>
                  <a:srgbClr val="000000"/>
                </a:solidFill>
                <a:effectLst/>
                <a:latin typeface="Arial"/>
                <a:ea typeface="Arial"/>
                <a:cs typeface="Arial"/>
                <a:sym typeface="Arial"/>
              </a:rPr>
              <a:t> comes in: this built-in function takes the name of a view function as </a:t>
            </a:r>
            <a:r>
              <a:rPr lang="en-US" sz="1100" b="0" i="1" u="none" strike="noStrike" cap="none" dirty="0" smtClean="0">
                <a:solidFill>
                  <a:srgbClr val="000000"/>
                </a:solidFill>
                <a:effectLst/>
                <a:latin typeface="Arial"/>
                <a:ea typeface="Arial"/>
                <a:cs typeface="Arial"/>
                <a:sym typeface="Arial"/>
              </a:rPr>
              <a:t>input,</a:t>
            </a:r>
            <a:r>
              <a:rPr lang="en-US" sz="1100" b="0" i="0" u="none" strike="noStrike" cap="none" dirty="0" smtClean="0">
                <a:solidFill>
                  <a:srgbClr val="000000"/>
                </a:solidFill>
                <a:effectLst/>
                <a:latin typeface="Arial"/>
                <a:ea typeface="Arial"/>
                <a:cs typeface="Arial"/>
                <a:sym typeface="Arial"/>
              </a:rPr>
              <a:t> and will </a:t>
            </a:r>
            <a:r>
              <a:rPr lang="en-US" sz="1100" b="0" i="1" u="none" strike="noStrike" cap="none" dirty="0" smtClean="0">
                <a:solidFill>
                  <a:srgbClr val="000000"/>
                </a:solidFill>
                <a:effectLst/>
                <a:latin typeface="Arial"/>
                <a:ea typeface="Arial"/>
                <a:cs typeface="Arial"/>
                <a:sym typeface="Arial"/>
              </a:rPr>
              <a:t>output</a:t>
            </a:r>
            <a:r>
              <a:rPr lang="en-US" sz="1100" b="0" i="0" u="none" strike="noStrike" cap="none" dirty="0" smtClean="0">
                <a:solidFill>
                  <a:srgbClr val="000000"/>
                </a:solidFill>
                <a:effectLst/>
                <a:latin typeface="Arial"/>
                <a:ea typeface="Arial"/>
                <a:cs typeface="Arial"/>
                <a:sym typeface="Arial"/>
              </a:rPr>
              <a:t> the URL route of the provided view. This means that changing route URLs won't result in broken links between pages! Below is the </a:t>
            </a:r>
            <a:r>
              <a:rPr lang="en-US" sz="1100" b="0" i="1" u="none" strike="noStrike" cap="none" dirty="0" smtClean="0">
                <a:solidFill>
                  <a:srgbClr val="000000"/>
                </a:solidFill>
                <a:effectLst/>
                <a:latin typeface="Arial"/>
                <a:ea typeface="Arial"/>
                <a:cs typeface="Arial"/>
                <a:sym typeface="Arial"/>
              </a:rPr>
              <a:t>correct</a:t>
            </a:r>
            <a:r>
              <a:rPr lang="en-US" sz="1100" b="0" i="0" u="none" strike="noStrike" cap="none" dirty="0" smtClean="0">
                <a:solidFill>
                  <a:srgbClr val="000000"/>
                </a:solidFill>
                <a:effectLst/>
                <a:latin typeface="Arial"/>
                <a:ea typeface="Arial"/>
                <a:cs typeface="Arial"/>
                <a:sym typeface="Arial"/>
              </a:rPr>
              <a:t> way to achieve what we did above:</a:t>
            </a:r>
            <a:endParaRPr lang="en-US" dirty="0"/>
          </a:p>
        </p:txBody>
      </p:sp>
    </p:spTree>
    <p:extLst>
      <p:ext uri="{BB962C8B-B14F-4D97-AF65-F5344CB8AC3E}">
        <p14:creationId xmlns:p14="http://schemas.microsoft.com/office/powerpoint/2010/main" val="381319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resource</a:t>
            </a:r>
            <a:r>
              <a:rPr lang="en-US" baseline="0" dirty="0" smtClean="0"/>
              <a:t> has certain policies to be shared with certain domains</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4</a:t>
            </a:fld>
            <a:endParaRPr lang="en-US"/>
          </a:p>
        </p:txBody>
      </p:sp>
    </p:spTree>
    <p:extLst>
      <p:ext uri="{BB962C8B-B14F-4D97-AF65-F5344CB8AC3E}">
        <p14:creationId xmlns:p14="http://schemas.microsoft.com/office/powerpoint/2010/main" val="1422761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t>
            </a:r>
            <a:r>
              <a:rPr lang="en-US" dirty="0" err="1" smtClean="0"/>
              <a:t>dir</a:t>
            </a:r>
            <a:r>
              <a:rPr lang="en-US" dirty="0" smtClean="0"/>
              <a:t>()</a:t>
            </a:r>
            <a:r>
              <a:rPr lang="en-US" baseline="0" dirty="0" smtClean="0"/>
              <a:t> do ?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52</a:t>
            </a:fld>
            <a:endParaRPr lang="en-US"/>
          </a:p>
        </p:txBody>
      </p:sp>
    </p:spTree>
    <p:extLst>
      <p:ext uri="{BB962C8B-B14F-4D97-AF65-F5344CB8AC3E}">
        <p14:creationId xmlns:p14="http://schemas.microsoft.com/office/powerpoint/2010/main" val="1591302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e87393a8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e87393a8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115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values </a:t>
            </a:r>
          </a:p>
          <a:p>
            <a:endParaRPr lang="en-US" dirty="0" smtClean="0"/>
          </a:p>
          <a:p>
            <a:r>
              <a:rPr lang="en-US" dirty="0" smtClean="0"/>
              <a:t>200 </a:t>
            </a:r>
          </a:p>
          <a:p>
            <a:r>
              <a:rPr lang="en-US" dirty="0" smtClean="0"/>
              <a:t>And HTML </a:t>
            </a:r>
          </a:p>
          <a:p>
            <a:endParaRPr lang="en-US" dirty="0" smtClean="0"/>
          </a:p>
          <a:p>
            <a:r>
              <a:rPr lang="en-US" dirty="0" smtClean="0"/>
              <a:t>U</a:t>
            </a:r>
            <a:r>
              <a:rPr lang="en-US" baseline="0" dirty="0" smtClean="0"/>
              <a:t> override this with 201 and app </a:t>
            </a:r>
            <a:r>
              <a:rPr lang="en-US" baseline="0" dirty="0" err="1" smtClean="0"/>
              <a:t>json</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A8AB1646-B51E-4B94-A511-15ED1207AEC9}" type="slidenum">
              <a:rPr lang="en-US" smtClean="0"/>
              <a:t>55</a:t>
            </a:fld>
            <a:endParaRPr lang="en-US"/>
          </a:p>
        </p:txBody>
      </p:sp>
    </p:spTree>
    <p:extLst>
      <p:ext uri="{BB962C8B-B14F-4D97-AF65-F5344CB8AC3E}">
        <p14:creationId xmlns:p14="http://schemas.microsoft.com/office/powerpoint/2010/main" val="2856807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e87393a8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e87393a8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One imp thing about error handler is that it</a:t>
            </a:r>
            <a:r>
              <a:rPr lang="en-US" baseline="0" dirty="0" smtClean="0"/>
              <a:t> enables us to be consistent, response is </a:t>
            </a:r>
            <a:r>
              <a:rPr lang="en-US" baseline="0" dirty="0" err="1" smtClean="0"/>
              <a:t>json</a:t>
            </a:r>
            <a:r>
              <a:rPr lang="en-US" baseline="0" dirty="0" smtClean="0"/>
              <a:t> and error is </a:t>
            </a:r>
            <a:r>
              <a:rPr lang="en-US" baseline="0" dirty="0" err="1" smtClean="0"/>
              <a:t>json</a:t>
            </a:r>
            <a:r>
              <a:rPr lang="en-US" baseline="0" dirty="0" smtClean="0"/>
              <a:t>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When we don’t need the word</a:t>
            </a:r>
            <a:r>
              <a:rPr lang="en-US" baseline="0" dirty="0" smtClean="0"/>
              <a:t> error to be passed within parenthesis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What would happen if we didn’t return the status code at the very end ? </a:t>
            </a:r>
            <a:endParaRPr dirty="0"/>
          </a:p>
        </p:txBody>
      </p:sp>
    </p:spTree>
    <p:extLst>
      <p:ext uri="{BB962C8B-B14F-4D97-AF65-F5344CB8AC3E}">
        <p14:creationId xmlns:p14="http://schemas.microsoft.com/office/powerpoint/2010/main" val="3709260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e87393a8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e87393a8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passing the status code or Python error as an argument to the decorator </a:t>
            </a: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4301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e87393a8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e87393a8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095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e87393a8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e87393a8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399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https://pythonprogramming.net/flash-flask-tutorial/ </a:t>
            </a:r>
          </a:p>
          <a:p>
            <a:endParaRPr lang="en-US" dirty="0" smtClean="0"/>
          </a:p>
          <a:p>
            <a:r>
              <a:rPr lang="en-US" dirty="0" smtClean="0"/>
              <a:t>https://pythonise.com/series/learning-flask/flask-message-flashing </a:t>
            </a:r>
            <a:endParaRPr lang="en-US" dirty="0"/>
          </a:p>
        </p:txBody>
      </p:sp>
    </p:spTree>
    <p:extLst>
      <p:ext uri="{BB962C8B-B14F-4D97-AF65-F5344CB8AC3E}">
        <p14:creationId xmlns:p14="http://schemas.microsoft.com/office/powerpoint/2010/main" val="365781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8cf440e9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8cf440e9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319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a:t>
            </a:r>
            <a:r>
              <a:rPr lang="en-US" baseline="0" dirty="0" smtClean="0"/>
              <a:t> u are on the same domain and port </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5</a:t>
            </a:fld>
            <a:endParaRPr lang="en-US"/>
          </a:p>
        </p:txBody>
      </p:sp>
    </p:spTree>
    <p:extLst>
      <p:ext uri="{BB962C8B-B14F-4D97-AF65-F5344CB8AC3E}">
        <p14:creationId xmlns:p14="http://schemas.microsoft.com/office/powerpoint/2010/main" val="350365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u can’t see the header,</a:t>
            </a:r>
            <a:r>
              <a:rPr lang="en-US" baseline="0" dirty="0" smtClean="0"/>
              <a:t> then this means only me can access this resource</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7</a:t>
            </a:fld>
            <a:endParaRPr lang="en-US"/>
          </a:p>
        </p:txBody>
      </p:sp>
    </p:spTree>
    <p:extLst>
      <p:ext uri="{BB962C8B-B14F-4D97-AF65-F5344CB8AC3E}">
        <p14:creationId xmlns:p14="http://schemas.microsoft.com/office/powerpoint/2010/main" val="330532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one from</a:t>
            </a:r>
            <a:r>
              <a:rPr lang="en-US" baseline="0" dirty="0" smtClean="0"/>
              <a:t> </a:t>
            </a:r>
            <a:r>
              <a:rPr lang="en-US" baseline="0" dirty="0" err="1" smtClean="0"/>
              <a:t>hussien</a:t>
            </a:r>
            <a:r>
              <a:rPr lang="en-US" baseline="0" dirty="0" smtClean="0"/>
              <a:t> Nasser or localhost:8888 can access the resource </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8</a:t>
            </a:fld>
            <a:endParaRPr lang="en-US"/>
          </a:p>
        </p:txBody>
      </p:sp>
    </p:spTree>
    <p:extLst>
      <p:ext uri="{BB962C8B-B14F-4D97-AF65-F5344CB8AC3E}">
        <p14:creationId xmlns:p14="http://schemas.microsoft.com/office/powerpoint/2010/main" val="246311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header but a value no equal</a:t>
            </a:r>
            <a:r>
              <a:rPr lang="en-US" baseline="0" dirty="0" smtClean="0"/>
              <a:t> to the supplied origins</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10</a:t>
            </a:fld>
            <a:endParaRPr lang="en-US"/>
          </a:p>
        </p:txBody>
      </p:sp>
    </p:spTree>
    <p:extLst>
      <p:ext uri="{BB962C8B-B14F-4D97-AF65-F5344CB8AC3E}">
        <p14:creationId xmlns:p14="http://schemas.microsoft.com/office/powerpoint/2010/main" val="191863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did not get executed</a:t>
            </a:r>
            <a:r>
              <a:rPr lang="en-US" baseline="0" dirty="0" smtClean="0"/>
              <a:t> </a:t>
            </a:r>
          </a:p>
          <a:p>
            <a:r>
              <a:rPr lang="en-US" baseline="0" dirty="0" smtClean="0"/>
              <a:t>Because the preflight failed</a:t>
            </a:r>
          </a:p>
          <a:p>
            <a:endParaRPr lang="en-US" baseline="0" dirty="0" smtClean="0"/>
          </a:p>
          <a:p>
            <a:r>
              <a:rPr lang="en-US" baseline="0" dirty="0" smtClean="0"/>
              <a:t>U r trying to send something complex. </a:t>
            </a:r>
          </a:p>
          <a:p>
            <a:r>
              <a:rPr lang="en-US" baseline="0" dirty="0" smtClean="0"/>
              <a:t>Maybe u r trying to flood the server with stuff </a:t>
            </a:r>
          </a:p>
          <a:p>
            <a:r>
              <a:rPr lang="en-US" baseline="0" dirty="0" smtClean="0"/>
              <a:t>I should first check whether u are allowed or not</a:t>
            </a:r>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12</a:t>
            </a:fld>
            <a:endParaRPr lang="en-US"/>
          </a:p>
        </p:txBody>
      </p:sp>
    </p:spTree>
    <p:extLst>
      <p:ext uri="{BB962C8B-B14F-4D97-AF65-F5344CB8AC3E}">
        <p14:creationId xmlns:p14="http://schemas.microsoft.com/office/powerpoint/2010/main" val="91574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server had no idea what is OPTIONS as it is not defined in backend</a:t>
            </a:r>
          </a:p>
          <a:p>
            <a:endParaRPr lang="en-US" baseline="0" dirty="0" smtClean="0"/>
          </a:p>
          <a:p>
            <a:r>
              <a:rPr lang="en-US" sz="1200" b="0" i="0" kern="1200" dirty="0" smtClean="0">
                <a:solidFill>
                  <a:schemeClr val="tx1"/>
                </a:solidFill>
                <a:effectLst/>
                <a:latin typeface="+mn-lt"/>
                <a:ea typeface="+mn-ea"/>
                <a:cs typeface="+mn-cs"/>
              </a:rPr>
              <a:t>The HTTP </a:t>
            </a:r>
            <a:r>
              <a:rPr lang="en-US" sz="1200" b="1" i="0" kern="1200" dirty="0" smtClean="0">
                <a:solidFill>
                  <a:schemeClr val="tx1"/>
                </a:solidFill>
                <a:effectLst/>
                <a:latin typeface="+mn-lt"/>
                <a:ea typeface="+mn-ea"/>
                <a:cs typeface="+mn-cs"/>
              </a:rPr>
              <a:t>204</a:t>
            </a:r>
            <a:r>
              <a:rPr lang="en-US" sz="1200" b="0" i="0" kern="1200" dirty="0" smtClean="0">
                <a:solidFill>
                  <a:schemeClr val="tx1"/>
                </a:solidFill>
                <a:effectLst/>
                <a:latin typeface="+mn-lt"/>
                <a:ea typeface="+mn-ea"/>
                <a:cs typeface="+mn-cs"/>
              </a:rPr>
              <a:t> No Content success </a:t>
            </a:r>
            <a:r>
              <a:rPr lang="en-US" sz="1200" b="1" i="0" kern="1200" dirty="0" smtClean="0">
                <a:solidFill>
                  <a:schemeClr val="tx1"/>
                </a:solidFill>
                <a:effectLst/>
                <a:latin typeface="+mn-lt"/>
                <a:ea typeface="+mn-ea"/>
                <a:cs typeface="+mn-cs"/>
              </a:rPr>
              <a:t>status response code</a:t>
            </a:r>
            <a:r>
              <a:rPr lang="en-US" sz="1200" b="0" i="0" kern="1200" dirty="0" smtClean="0">
                <a:solidFill>
                  <a:schemeClr val="tx1"/>
                </a:solidFill>
                <a:effectLst/>
                <a:latin typeface="+mn-lt"/>
                <a:ea typeface="+mn-ea"/>
                <a:cs typeface="+mn-cs"/>
              </a:rPr>
              <a:t> indicates that a request has succeeded, but that the client doesn't need to navigate away from its current page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8AB1646-B51E-4B94-A511-15ED1207AEC9}" type="slidenum">
              <a:rPr lang="en-US" smtClean="0"/>
              <a:t>14</a:t>
            </a:fld>
            <a:endParaRPr lang="en-US"/>
          </a:p>
        </p:txBody>
      </p:sp>
    </p:spTree>
    <p:extLst>
      <p:ext uri="{BB962C8B-B14F-4D97-AF65-F5344CB8AC3E}">
        <p14:creationId xmlns:p14="http://schemas.microsoft.com/office/powerpoint/2010/main" val="398622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FC6E46-BBEF-49D4-B0A7-3F6710663DD3}" type="datetimeFigureOut">
              <a:rPr lang="en-US" smtClean="0"/>
              <a:t>2021-02-12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607594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397143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519042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567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704912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BFC6E46-BBEF-49D4-B0A7-3F6710663DD3}" type="datetimeFigureOut">
              <a:rPr lang="en-US" smtClean="0"/>
              <a:t>2021-02-12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622081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BFC6E46-BBEF-49D4-B0A7-3F6710663DD3}" type="datetimeFigureOut">
              <a:rPr lang="en-US" smtClean="0"/>
              <a:t>2021-02-12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2160490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FC6E46-BBEF-49D4-B0A7-3F6710663DD3}" type="datetimeFigureOut">
              <a:rPr lang="en-US" smtClean="0"/>
              <a:t>2021-02-12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2103655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FC6E46-BBEF-49D4-B0A7-3F6710663DD3}" type="datetimeFigureOut">
              <a:rPr lang="en-US" smtClean="0"/>
              <a:t>2021-02-12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15213484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7" name="Google Shape;47;p9"/>
          <p:cNvSpPr txBox="1">
            <a:spLocks noGrp="1"/>
          </p:cNvSpPr>
          <p:nvPr>
            <p:ph type="title"/>
          </p:nvPr>
        </p:nvSpPr>
        <p:spPr>
          <a:xfrm>
            <a:off x="415067" y="667900"/>
            <a:ext cx="4939200" cy="2732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8" name="Google Shape;48;p9"/>
          <p:cNvSpPr txBox="1">
            <a:spLocks noGrp="1"/>
          </p:cNvSpPr>
          <p:nvPr>
            <p:ph type="subTitle" idx="1"/>
          </p:nvPr>
        </p:nvSpPr>
        <p:spPr>
          <a:xfrm>
            <a:off x="406400" y="3502300"/>
            <a:ext cx="4939200" cy="123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2133">
                <a:solidFill>
                  <a:schemeClr val="accent2"/>
                </a:solidFill>
              </a:defRPr>
            </a:lvl1pPr>
            <a:lvl2pPr lvl="1">
              <a:lnSpc>
                <a:spcPct val="100000"/>
              </a:lnSpc>
              <a:spcBef>
                <a:spcPts val="0"/>
              </a:spcBef>
              <a:spcAft>
                <a:spcPts val="0"/>
              </a:spcAft>
              <a:buClr>
                <a:schemeClr val="accent2"/>
              </a:buClr>
              <a:buSzPts val="1600"/>
              <a:buNone/>
              <a:defRPr sz="2133">
                <a:solidFill>
                  <a:schemeClr val="accent2"/>
                </a:solidFill>
              </a:defRPr>
            </a:lvl2pPr>
            <a:lvl3pPr lvl="2">
              <a:lnSpc>
                <a:spcPct val="100000"/>
              </a:lnSpc>
              <a:spcBef>
                <a:spcPts val="0"/>
              </a:spcBef>
              <a:spcAft>
                <a:spcPts val="0"/>
              </a:spcAft>
              <a:buClr>
                <a:schemeClr val="accent2"/>
              </a:buClr>
              <a:buSzPts val="1600"/>
              <a:buNone/>
              <a:defRPr sz="2133">
                <a:solidFill>
                  <a:schemeClr val="accent2"/>
                </a:solidFill>
              </a:defRPr>
            </a:lvl3pPr>
            <a:lvl4pPr lvl="3">
              <a:lnSpc>
                <a:spcPct val="100000"/>
              </a:lnSpc>
              <a:spcBef>
                <a:spcPts val="0"/>
              </a:spcBef>
              <a:spcAft>
                <a:spcPts val="0"/>
              </a:spcAft>
              <a:buClr>
                <a:schemeClr val="accent2"/>
              </a:buClr>
              <a:buSzPts val="1600"/>
              <a:buNone/>
              <a:defRPr sz="2133">
                <a:solidFill>
                  <a:schemeClr val="accent2"/>
                </a:solidFill>
              </a:defRPr>
            </a:lvl4pPr>
            <a:lvl5pPr lvl="4">
              <a:lnSpc>
                <a:spcPct val="100000"/>
              </a:lnSpc>
              <a:spcBef>
                <a:spcPts val="0"/>
              </a:spcBef>
              <a:spcAft>
                <a:spcPts val="0"/>
              </a:spcAft>
              <a:buClr>
                <a:schemeClr val="accent2"/>
              </a:buClr>
              <a:buSzPts val="1600"/>
              <a:buNone/>
              <a:defRPr sz="2133">
                <a:solidFill>
                  <a:schemeClr val="accent2"/>
                </a:solidFill>
              </a:defRPr>
            </a:lvl5pPr>
            <a:lvl6pPr lvl="5">
              <a:lnSpc>
                <a:spcPct val="100000"/>
              </a:lnSpc>
              <a:spcBef>
                <a:spcPts val="0"/>
              </a:spcBef>
              <a:spcAft>
                <a:spcPts val="0"/>
              </a:spcAft>
              <a:buClr>
                <a:schemeClr val="accent2"/>
              </a:buClr>
              <a:buSzPts val="1600"/>
              <a:buNone/>
              <a:defRPr sz="2133">
                <a:solidFill>
                  <a:schemeClr val="accent2"/>
                </a:solidFill>
              </a:defRPr>
            </a:lvl6pPr>
            <a:lvl7pPr lvl="6">
              <a:lnSpc>
                <a:spcPct val="100000"/>
              </a:lnSpc>
              <a:spcBef>
                <a:spcPts val="0"/>
              </a:spcBef>
              <a:spcAft>
                <a:spcPts val="0"/>
              </a:spcAft>
              <a:buClr>
                <a:schemeClr val="accent2"/>
              </a:buClr>
              <a:buSzPts val="1600"/>
              <a:buNone/>
              <a:defRPr sz="2133">
                <a:solidFill>
                  <a:schemeClr val="accent2"/>
                </a:solidFill>
              </a:defRPr>
            </a:lvl7pPr>
            <a:lvl8pPr lvl="7">
              <a:lnSpc>
                <a:spcPct val="100000"/>
              </a:lnSpc>
              <a:spcBef>
                <a:spcPts val="0"/>
              </a:spcBef>
              <a:spcAft>
                <a:spcPts val="0"/>
              </a:spcAft>
              <a:buClr>
                <a:schemeClr val="accent2"/>
              </a:buClr>
              <a:buSzPts val="1600"/>
              <a:buNone/>
              <a:defRPr sz="2133">
                <a:solidFill>
                  <a:schemeClr val="accent2"/>
                </a:solidFill>
              </a:defRPr>
            </a:lvl8pPr>
            <a:lvl9pPr lvl="8">
              <a:lnSpc>
                <a:spcPct val="100000"/>
              </a:lnSpc>
              <a:spcBef>
                <a:spcPts val="0"/>
              </a:spcBef>
              <a:spcAft>
                <a:spcPts val="0"/>
              </a:spcAft>
              <a:buClr>
                <a:schemeClr val="accent2"/>
              </a:buClr>
              <a:buSzPts val="1600"/>
              <a:buNone/>
              <a:defRPr sz="2133">
                <a:solidFill>
                  <a:schemeClr val="accent2"/>
                </a:solidFill>
              </a:defRPr>
            </a:lvl9pPr>
          </a:lstStyle>
          <a:p>
            <a:endParaRPr/>
          </a:p>
        </p:txBody>
      </p:sp>
      <p:sp>
        <p:nvSpPr>
          <p:cNvPr id="49" name="Google Shape;49;p9"/>
          <p:cNvSpPr txBox="1">
            <a:spLocks noGrp="1"/>
          </p:cNvSpPr>
          <p:nvPr>
            <p:ph type="body" idx="2"/>
          </p:nvPr>
        </p:nvSpPr>
        <p:spPr>
          <a:xfrm>
            <a:off x="6505367" y="667900"/>
            <a:ext cx="5272000" cy="54820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0" name="Google Shape;5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88597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15567" y="1064800"/>
            <a:ext cx="8330400" cy="4728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4969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FC6E46-BBEF-49D4-B0A7-3F6710663DD3}" type="datetimeFigureOut">
              <a:rPr lang="en-US" smtClean="0"/>
              <a:t>2021-02-12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16913101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xfrm>
            <a:off x="415600" y="6028533"/>
            <a:ext cx="10639200" cy="6140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4" name="Google Shape;5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366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FC6E46-BBEF-49D4-B0A7-3F6710663DD3}" type="datetimeFigureOut">
              <a:rPr lang="en-US" smtClean="0"/>
              <a:t>2021-02-12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120480054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36195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FC6E46-BBEF-49D4-B0A7-3F6710663DD3}" type="datetimeFigureOut">
              <a:rPr lang="en-US" smtClean="0"/>
              <a:t>2021-02-12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3375318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FC6E46-BBEF-49D4-B0A7-3F6710663DD3}" type="datetimeFigureOut">
              <a:rPr lang="en-US" smtClean="0"/>
              <a:t>2021-02-12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348981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C6E46-BBEF-49D4-B0A7-3F6710663DD3}" type="datetimeFigureOut">
              <a:rPr lang="en-US" smtClean="0"/>
              <a:t>2021-02-12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1436088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35514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FC6E46-BBEF-49D4-B0A7-3F6710663DD3}" type="datetimeFigureOut">
              <a:rPr lang="en-US" smtClean="0"/>
              <a:t>2021-02-12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EED3B8-988D-4F08-B745-065BD14AD54B}" type="slidenum">
              <a:rPr lang="en-US" smtClean="0"/>
              <a:t>‹#›</a:t>
            </a:fld>
            <a:endParaRPr lang="en-US"/>
          </a:p>
        </p:txBody>
      </p:sp>
    </p:spTree>
    <p:extLst>
      <p:ext uri="{BB962C8B-B14F-4D97-AF65-F5344CB8AC3E}">
        <p14:creationId xmlns:p14="http://schemas.microsoft.com/office/powerpoint/2010/main" val="369940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BFC6E46-BBEF-49D4-B0A7-3F6710663DD3}" type="datetimeFigureOut">
              <a:rPr lang="en-US" smtClean="0"/>
              <a:t>2021-02-12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8EED3B8-988D-4F08-B745-065BD14AD54B}" type="slidenum">
              <a:rPr lang="en-US" smtClean="0"/>
              <a:t>‹#›</a:t>
            </a:fld>
            <a:endParaRPr lang="en-US"/>
          </a:p>
        </p:txBody>
      </p:sp>
    </p:spTree>
    <p:extLst>
      <p:ext uri="{BB962C8B-B14F-4D97-AF65-F5344CB8AC3E}">
        <p14:creationId xmlns:p14="http://schemas.microsoft.com/office/powerpoint/2010/main" val="2158219322"/>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415600" y="719633"/>
            <a:ext cx="11360800" cy="1710000"/>
          </a:xfrm>
          <a:prstGeom prst="rect">
            <a:avLst/>
          </a:prstGeom>
        </p:spPr>
        <p:txBody>
          <a:bodyPr spcFirstLastPara="1" vert="horz" wrap="square" lIns="121900" tIns="121900" rIns="121900" bIns="121900" rtlCol="0" anchor="t" anchorCtr="0">
            <a:noAutofit/>
          </a:bodyPr>
          <a:lstStyle/>
          <a:p>
            <a:pPr algn="l">
              <a:spcBef>
                <a:spcPts val="0"/>
              </a:spcBef>
            </a:pPr>
            <a:r>
              <a:rPr lang="en"/>
              <a:t>Web Development Nanodegree</a:t>
            </a:r>
            <a:endParaRPr/>
          </a:p>
        </p:txBody>
      </p:sp>
      <p:sp>
        <p:nvSpPr>
          <p:cNvPr id="66" name="Google Shape;66;p13"/>
          <p:cNvSpPr txBox="1">
            <a:spLocks noGrp="1"/>
          </p:cNvSpPr>
          <p:nvPr>
            <p:ph type="subTitle" idx="1"/>
          </p:nvPr>
        </p:nvSpPr>
        <p:spPr>
          <a:xfrm>
            <a:off x="415600" y="2504747"/>
            <a:ext cx="5656800" cy="984400"/>
          </a:xfrm>
          <a:prstGeom prst="rect">
            <a:avLst/>
          </a:prstGeom>
        </p:spPr>
        <p:txBody>
          <a:bodyPr spcFirstLastPara="1" vert="horz" wrap="square" lIns="121900" tIns="121900" rIns="121900" bIns="121900" rtlCol="0" anchor="t" anchorCtr="0">
            <a:noAutofit/>
          </a:bodyPr>
          <a:lstStyle/>
          <a:p>
            <a:pPr algn="l">
              <a:spcBef>
                <a:spcPts val="0"/>
              </a:spcBef>
            </a:pPr>
            <a:r>
              <a:rPr lang="en" dirty="0" smtClean="0"/>
              <a:t>Session five</a:t>
            </a:r>
            <a:endParaRPr dirty="0"/>
          </a:p>
          <a:p>
            <a:pPr algn="l">
              <a:spcBef>
                <a:spcPts val="0"/>
              </a:spcBef>
            </a:pPr>
            <a:endParaRPr dirty="0"/>
          </a:p>
          <a:p>
            <a:pPr algn="l">
              <a:spcBef>
                <a:spcPts val="0"/>
              </a:spcBef>
            </a:pPr>
            <a:endParaRPr dirty="0"/>
          </a:p>
          <a:p>
            <a:pPr algn="l">
              <a:spcBef>
                <a:spcPts val="0"/>
              </a:spcBef>
            </a:pPr>
            <a:r>
              <a:rPr lang="en" sz="1600" dirty="0"/>
              <a:t>Conducted by: Hamza</a:t>
            </a:r>
            <a:endParaRPr sz="1600" dirty="0"/>
          </a:p>
        </p:txBody>
      </p:sp>
      <p:pic>
        <p:nvPicPr>
          <p:cNvPr id="67" name="Google Shape;67;p13"/>
          <p:cNvPicPr preferRelativeResize="0"/>
          <p:nvPr/>
        </p:nvPicPr>
        <p:blipFill>
          <a:blip r:embed="rId3">
            <a:alphaModFix/>
          </a:blip>
          <a:stretch>
            <a:fillRect/>
          </a:stretch>
        </p:blipFill>
        <p:spPr>
          <a:xfrm>
            <a:off x="10990033" y="188833"/>
            <a:ext cx="984400" cy="984400"/>
          </a:xfrm>
          <a:prstGeom prst="rect">
            <a:avLst/>
          </a:prstGeom>
          <a:noFill/>
          <a:ln>
            <a:noFill/>
          </a:ln>
        </p:spPr>
      </p:pic>
    </p:spTree>
    <p:extLst>
      <p:ext uri="{BB962C8B-B14F-4D97-AF65-F5344CB8AC3E}">
        <p14:creationId xmlns:p14="http://schemas.microsoft.com/office/powerpoint/2010/main" val="3224679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r>
              <a:rPr lang="en-US" dirty="0" smtClean="0"/>
              <a:t>What does the error mean?</a:t>
            </a:r>
          </a:p>
          <a:p>
            <a:r>
              <a:rPr lang="en-US" dirty="0" smtClean="0"/>
              <a:t>How can we allow everybody?</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5432832" y="844454"/>
            <a:ext cx="6344535" cy="2657846"/>
          </a:xfrm>
          <a:prstGeom prst="rect">
            <a:avLst/>
          </a:prstGeom>
        </p:spPr>
      </p:pic>
      <p:pic>
        <p:nvPicPr>
          <p:cNvPr id="6" name="Picture 5"/>
          <p:cNvPicPr>
            <a:picLocks noChangeAspect="1"/>
          </p:cNvPicPr>
          <p:nvPr/>
        </p:nvPicPr>
        <p:blipFill>
          <a:blip r:embed="rId4"/>
          <a:stretch>
            <a:fillRect/>
          </a:stretch>
        </p:blipFill>
        <p:spPr>
          <a:xfrm>
            <a:off x="566021" y="4737900"/>
            <a:ext cx="10259857" cy="2095792"/>
          </a:xfrm>
          <a:prstGeom prst="rect">
            <a:avLst/>
          </a:prstGeom>
        </p:spPr>
      </p:pic>
    </p:spTree>
    <p:extLst>
      <p:ext uri="{BB962C8B-B14F-4D97-AF65-F5344CB8AC3E}">
        <p14:creationId xmlns:p14="http://schemas.microsoft.com/office/powerpoint/2010/main" val="3040976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5354267" y="1236629"/>
            <a:ext cx="6620799" cy="1476581"/>
          </a:xfrm>
          <a:prstGeom prst="rect">
            <a:avLst/>
          </a:prstGeom>
        </p:spPr>
      </p:pic>
      <p:pic>
        <p:nvPicPr>
          <p:cNvPr id="7" name="Picture 6"/>
          <p:cNvPicPr>
            <a:picLocks noChangeAspect="1"/>
          </p:cNvPicPr>
          <p:nvPr/>
        </p:nvPicPr>
        <p:blipFill>
          <a:blip r:embed="rId3"/>
          <a:stretch>
            <a:fillRect/>
          </a:stretch>
        </p:blipFill>
        <p:spPr>
          <a:xfrm>
            <a:off x="406400" y="3463377"/>
            <a:ext cx="9688277" cy="2581635"/>
          </a:xfrm>
          <a:prstGeom prst="rect">
            <a:avLst/>
          </a:prstGeom>
        </p:spPr>
      </p:pic>
    </p:spTree>
    <p:extLst>
      <p:ext uri="{BB962C8B-B14F-4D97-AF65-F5344CB8AC3E}">
        <p14:creationId xmlns:p14="http://schemas.microsoft.com/office/powerpoint/2010/main" val="3092973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dirty="0" smtClean="0"/>
          </a:p>
          <a:p>
            <a:r>
              <a:rPr lang="en-US" dirty="0" smtClean="0"/>
              <a:t>Why did it fail?</a:t>
            </a:r>
            <a:endParaRPr lang="en-US" dirty="0"/>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2499688" y="1341469"/>
            <a:ext cx="8945223" cy="571580"/>
          </a:xfrm>
          <a:prstGeom prst="rect">
            <a:avLst/>
          </a:prstGeom>
        </p:spPr>
      </p:pic>
      <p:pic>
        <p:nvPicPr>
          <p:cNvPr id="8" name="Picture 7"/>
          <p:cNvPicPr>
            <a:picLocks noChangeAspect="1"/>
          </p:cNvPicPr>
          <p:nvPr/>
        </p:nvPicPr>
        <p:blipFill>
          <a:blip r:embed="rId4"/>
          <a:stretch>
            <a:fillRect/>
          </a:stretch>
        </p:blipFill>
        <p:spPr>
          <a:xfrm>
            <a:off x="1056240" y="4778514"/>
            <a:ext cx="7401958" cy="1657581"/>
          </a:xfrm>
          <a:prstGeom prst="rect">
            <a:avLst/>
          </a:prstGeom>
        </p:spPr>
      </p:pic>
      <p:pic>
        <p:nvPicPr>
          <p:cNvPr id="9" name="Picture 8"/>
          <p:cNvPicPr>
            <a:picLocks noChangeAspect="1"/>
          </p:cNvPicPr>
          <p:nvPr/>
        </p:nvPicPr>
        <p:blipFill>
          <a:blip r:embed="rId5"/>
          <a:stretch>
            <a:fillRect/>
          </a:stretch>
        </p:blipFill>
        <p:spPr>
          <a:xfrm>
            <a:off x="2505961" y="2586618"/>
            <a:ext cx="8297433" cy="1152686"/>
          </a:xfrm>
          <a:prstGeom prst="rect">
            <a:avLst/>
          </a:prstGeom>
        </p:spPr>
      </p:pic>
    </p:spTree>
    <p:extLst>
      <p:ext uri="{BB962C8B-B14F-4D97-AF65-F5344CB8AC3E}">
        <p14:creationId xmlns:p14="http://schemas.microsoft.com/office/powerpoint/2010/main" val="1582168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Simple request</a:t>
            </a:r>
            <a:r>
              <a:rPr lang="en-US" dirty="0">
                <a:effectLst/>
              </a:rPr>
              <a:t/>
            </a:r>
            <a:br>
              <a:rPr lang="en-US" dirty="0">
                <a:effectLst/>
              </a:rPr>
            </a:br>
            <a:endParaRPr lang="en-US" dirty="0"/>
          </a:p>
        </p:txBody>
      </p:sp>
      <p:sp>
        <p:nvSpPr>
          <p:cNvPr id="3" name="Subtitle 2"/>
          <p:cNvSpPr>
            <a:spLocks noGrp="1"/>
          </p:cNvSpPr>
          <p:nvPr>
            <p:ph type="subTitle" idx="1"/>
          </p:nvPr>
        </p:nvSpPr>
        <p:spPr>
          <a:xfrm>
            <a:off x="415067" y="4914300"/>
            <a:ext cx="4939200" cy="1235600"/>
          </a:xfrm>
        </p:spPr>
        <p:txBody>
          <a:bodyPr/>
          <a:lstStyle/>
          <a:p>
            <a:r>
              <a:rPr lang="en-US" dirty="0" smtClean="0"/>
              <a:t>Why the previous request wasn’t simple?</a:t>
            </a:r>
            <a:endParaRPr lang="en-US" dirty="0"/>
          </a:p>
        </p:txBody>
      </p:sp>
      <p:sp>
        <p:nvSpPr>
          <p:cNvPr id="4" name="Text Placeholder 3"/>
          <p:cNvSpPr>
            <a:spLocks noGrp="1"/>
          </p:cNvSpPr>
          <p:nvPr>
            <p:ph type="body"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194729" indent="0">
              <a:buNone/>
            </a:pPr>
            <a:r>
              <a:rPr lang="en-US" dirty="0" smtClean="0"/>
              <a:t>What about authorization?</a:t>
            </a:r>
            <a:endParaRPr lang="en-US" dirty="0"/>
          </a:p>
        </p:txBody>
      </p:sp>
      <p:pic>
        <p:nvPicPr>
          <p:cNvPr id="5" name="Picture 4"/>
          <p:cNvPicPr>
            <a:picLocks noChangeAspect="1"/>
          </p:cNvPicPr>
          <p:nvPr/>
        </p:nvPicPr>
        <p:blipFill>
          <a:blip r:embed="rId2"/>
          <a:stretch>
            <a:fillRect/>
          </a:stretch>
        </p:blipFill>
        <p:spPr>
          <a:xfrm>
            <a:off x="560243" y="2362112"/>
            <a:ext cx="2324424" cy="1257475"/>
          </a:xfrm>
          <a:prstGeom prst="rect">
            <a:avLst/>
          </a:prstGeom>
        </p:spPr>
      </p:pic>
      <p:pic>
        <p:nvPicPr>
          <p:cNvPr id="6" name="Picture 5"/>
          <p:cNvPicPr>
            <a:picLocks noChangeAspect="1"/>
          </p:cNvPicPr>
          <p:nvPr/>
        </p:nvPicPr>
        <p:blipFill>
          <a:blip r:embed="rId3"/>
          <a:stretch>
            <a:fillRect/>
          </a:stretch>
        </p:blipFill>
        <p:spPr>
          <a:xfrm>
            <a:off x="3533212" y="2328770"/>
            <a:ext cx="8059275" cy="1324160"/>
          </a:xfrm>
          <a:prstGeom prst="rect">
            <a:avLst/>
          </a:prstGeom>
        </p:spPr>
      </p:pic>
    </p:spTree>
    <p:extLst>
      <p:ext uri="{BB962C8B-B14F-4D97-AF65-F5344CB8AC3E}">
        <p14:creationId xmlns:p14="http://schemas.microsoft.com/office/powerpoint/2010/main" val="3732795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7224410" y="1057223"/>
            <a:ext cx="4334480" cy="2343477"/>
          </a:xfrm>
          <a:prstGeom prst="rect">
            <a:avLst/>
          </a:prstGeom>
        </p:spPr>
      </p:pic>
      <p:pic>
        <p:nvPicPr>
          <p:cNvPr id="6" name="Picture 5"/>
          <p:cNvPicPr>
            <a:picLocks noChangeAspect="1"/>
          </p:cNvPicPr>
          <p:nvPr/>
        </p:nvPicPr>
        <p:blipFill>
          <a:blip r:embed="rId4"/>
          <a:stretch>
            <a:fillRect/>
          </a:stretch>
        </p:blipFill>
        <p:spPr>
          <a:xfrm>
            <a:off x="585546" y="2215160"/>
            <a:ext cx="5344271" cy="724001"/>
          </a:xfrm>
          <a:prstGeom prst="rect">
            <a:avLst/>
          </a:prstGeom>
        </p:spPr>
      </p:pic>
      <p:pic>
        <p:nvPicPr>
          <p:cNvPr id="7" name="Picture 6"/>
          <p:cNvPicPr>
            <a:picLocks noChangeAspect="1"/>
          </p:cNvPicPr>
          <p:nvPr/>
        </p:nvPicPr>
        <p:blipFill>
          <a:blip r:embed="rId5"/>
          <a:stretch>
            <a:fillRect/>
          </a:stretch>
        </p:blipFill>
        <p:spPr>
          <a:xfrm>
            <a:off x="732576" y="4486421"/>
            <a:ext cx="4286848" cy="1657581"/>
          </a:xfrm>
          <a:prstGeom prst="rect">
            <a:avLst/>
          </a:prstGeom>
        </p:spPr>
      </p:pic>
    </p:spTree>
    <p:extLst>
      <p:ext uri="{BB962C8B-B14F-4D97-AF65-F5344CB8AC3E}">
        <p14:creationId xmlns:p14="http://schemas.microsoft.com/office/powerpoint/2010/main" val="988396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Familiar?</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1599575" y="3005850"/>
            <a:ext cx="8954750" cy="1295581"/>
          </a:xfrm>
          <a:prstGeom prst="rect">
            <a:avLst/>
          </a:prstGeom>
        </p:spPr>
      </p:pic>
    </p:spTree>
    <p:extLst>
      <p:ext uri="{BB962C8B-B14F-4D97-AF65-F5344CB8AC3E}">
        <p14:creationId xmlns:p14="http://schemas.microsoft.com/office/powerpoint/2010/main" val="3382390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5132990" y="2467282"/>
            <a:ext cx="7059010" cy="3305636"/>
          </a:xfrm>
          <a:prstGeom prst="rect">
            <a:avLst/>
          </a:prstGeom>
        </p:spPr>
      </p:pic>
    </p:spTree>
    <p:extLst>
      <p:ext uri="{BB962C8B-B14F-4D97-AF65-F5344CB8AC3E}">
        <p14:creationId xmlns:p14="http://schemas.microsoft.com/office/powerpoint/2010/main" val="2876346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again?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1885364" y="2981574"/>
            <a:ext cx="9706065" cy="838251"/>
          </a:xfrm>
          <a:prstGeom prst="rect">
            <a:avLst/>
          </a:prstGeom>
        </p:spPr>
      </p:pic>
    </p:spTree>
    <p:extLst>
      <p:ext uri="{BB962C8B-B14F-4D97-AF65-F5344CB8AC3E}">
        <p14:creationId xmlns:p14="http://schemas.microsoft.com/office/powerpoint/2010/main" val="1414238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94729" indent="0">
              <a:buNone/>
            </a:pPr>
            <a:r>
              <a:rPr lang="en-US" dirty="0" smtClean="0"/>
              <a:t>In which order will the code be executed?</a:t>
            </a:r>
            <a:endParaRPr lang="en-US" dirty="0"/>
          </a:p>
        </p:txBody>
      </p:sp>
      <p:pic>
        <p:nvPicPr>
          <p:cNvPr id="5" name="Picture 4"/>
          <p:cNvPicPr>
            <a:picLocks noChangeAspect="1"/>
          </p:cNvPicPr>
          <p:nvPr/>
        </p:nvPicPr>
        <p:blipFill>
          <a:blip r:embed="rId3"/>
          <a:stretch>
            <a:fillRect/>
          </a:stretch>
        </p:blipFill>
        <p:spPr>
          <a:xfrm>
            <a:off x="406400" y="2034300"/>
            <a:ext cx="6897063" cy="3886742"/>
          </a:xfrm>
          <a:prstGeom prst="rect">
            <a:avLst/>
          </a:prstGeom>
        </p:spPr>
      </p:pic>
      <p:pic>
        <p:nvPicPr>
          <p:cNvPr id="6" name="Picture 5"/>
          <p:cNvPicPr>
            <a:picLocks noChangeAspect="1"/>
          </p:cNvPicPr>
          <p:nvPr/>
        </p:nvPicPr>
        <p:blipFill>
          <a:blip r:embed="rId4"/>
          <a:stretch>
            <a:fillRect/>
          </a:stretch>
        </p:blipFill>
        <p:spPr>
          <a:xfrm>
            <a:off x="7543183" y="2528796"/>
            <a:ext cx="4420217" cy="1305107"/>
          </a:xfrm>
          <a:prstGeom prst="rect">
            <a:avLst/>
          </a:prstGeom>
        </p:spPr>
      </p:pic>
    </p:spTree>
    <p:extLst>
      <p:ext uri="{BB962C8B-B14F-4D97-AF65-F5344CB8AC3E}">
        <p14:creationId xmlns:p14="http://schemas.microsoft.com/office/powerpoint/2010/main" val="3253536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94729" indent="0">
              <a:buNone/>
            </a:pPr>
            <a:r>
              <a:rPr lang="en-US" dirty="0" smtClean="0"/>
              <a:t>How to open medium?</a:t>
            </a:r>
            <a:endParaRPr lang="en-US" dirty="0"/>
          </a:p>
        </p:txBody>
      </p:sp>
      <p:pic>
        <p:nvPicPr>
          <p:cNvPr id="5" name="Picture 4"/>
          <p:cNvPicPr>
            <a:picLocks noChangeAspect="1"/>
          </p:cNvPicPr>
          <p:nvPr/>
        </p:nvPicPr>
        <p:blipFill>
          <a:blip r:embed="rId3"/>
          <a:stretch>
            <a:fillRect/>
          </a:stretch>
        </p:blipFill>
        <p:spPr>
          <a:xfrm>
            <a:off x="628020" y="2615632"/>
            <a:ext cx="9030960" cy="3534268"/>
          </a:xfrm>
          <a:prstGeom prst="rect">
            <a:avLst/>
          </a:prstGeom>
        </p:spPr>
      </p:pic>
    </p:spTree>
    <p:extLst>
      <p:ext uri="{BB962C8B-B14F-4D97-AF65-F5344CB8AC3E}">
        <p14:creationId xmlns:p14="http://schemas.microsoft.com/office/powerpoint/2010/main" val="1631308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CORS</a:t>
            </a:r>
          </a:p>
          <a:p>
            <a:r>
              <a:rPr lang="en-US" dirty="0" smtClean="0"/>
              <a:t>Pagination</a:t>
            </a:r>
          </a:p>
          <a:p>
            <a:r>
              <a:rPr lang="en-US" dirty="0" smtClean="0"/>
              <a:t>Error handling</a:t>
            </a:r>
          </a:p>
          <a:p>
            <a:r>
              <a:rPr lang="en-US" dirty="0" smtClean="0"/>
              <a:t>Breakout rooms</a:t>
            </a:r>
          </a:p>
        </p:txBody>
      </p:sp>
    </p:spTree>
    <p:extLst>
      <p:ext uri="{BB962C8B-B14F-4D97-AF65-F5344CB8AC3E}">
        <p14:creationId xmlns:p14="http://schemas.microsoft.com/office/powerpoint/2010/main" val="1559043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Subtitle 2"/>
          <p:cNvSpPr>
            <a:spLocks noGrp="1"/>
          </p:cNvSpPr>
          <p:nvPr>
            <p:ph type="subTitle" idx="1"/>
          </p:nvPr>
        </p:nvSpPr>
        <p:spPr/>
        <p:txBody>
          <a:bodyPr/>
          <a:lstStyle/>
          <a:p>
            <a:r>
              <a:rPr lang="en-US" dirty="0" smtClean="0"/>
              <a:t>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6172519" y="431203"/>
            <a:ext cx="5715798" cy="2257740"/>
          </a:xfrm>
          <a:prstGeom prst="rect">
            <a:avLst/>
          </a:prstGeom>
        </p:spPr>
      </p:pic>
      <p:pic>
        <p:nvPicPr>
          <p:cNvPr id="6" name="Picture 5"/>
          <p:cNvPicPr>
            <a:picLocks noChangeAspect="1"/>
          </p:cNvPicPr>
          <p:nvPr/>
        </p:nvPicPr>
        <p:blipFill>
          <a:blip r:embed="rId4"/>
          <a:stretch>
            <a:fillRect/>
          </a:stretch>
        </p:blipFill>
        <p:spPr>
          <a:xfrm>
            <a:off x="78939" y="1501346"/>
            <a:ext cx="5678947" cy="4505954"/>
          </a:xfrm>
          <a:prstGeom prst="rect">
            <a:avLst/>
          </a:prstGeom>
        </p:spPr>
      </p:pic>
      <p:pic>
        <p:nvPicPr>
          <p:cNvPr id="7" name="Picture 6"/>
          <p:cNvPicPr>
            <a:picLocks noChangeAspect="1"/>
          </p:cNvPicPr>
          <p:nvPr/>
        </p:nvPicPr>
        <p:blipFill>
          <a:blip r:embed="rId5"/>
          <a:stretch>
            <a:fillRect/>
          </a:stretch>
        </p:blipFill>
        <p:spPr>
          <a:xfrm>
            <a:off x="6172519" y="3092243"/>
            <a:ext cx="6019481" cy="3460957"/>
          </a:xfrm>
          <a:prstGeom prst="rect">
            <a:avLst/>
          </a:prstGeom>
        </p:spPr>
      </p:pic>
    </p:spTree>
    <p:extLst>
      <p:ext uri="{BB962C8B-B14F-4D97-AF65-F5344CB8AC3E}">
        <p14:creationId xmlns:p14="http://schemas.microsoft.com/office/powerpoint/2010/main" val="2324506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126969" y="2861213"/>
            <a:ext cx="12065031" cy="1876687"/>
          </a:xfrm>
          <a:prstGeom prst="rect">
            <a:avLst/>
          </a:prstGeom>
        </p:spPr>
      </p:pic>
    </p:spTree>
    <p:extLst>
      <p:ext uri="{BB962C8B-B14F-4D97-AF65-F5344CB8AC3E}">
        <p14:creationId xmlns:p14="http://schemas.microsoft.com/office/powerpoint/2010/main" val="665442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2"/>
          <a:stretch>
            <a:fillRect/>
          </a:stretch>
        </p:blipFill>
        <p:spPr>
          <a:xfrm>
            <a:off x="5538272" y="1733550"/>
            <a:ext cx="6239095" cy="4173941"/>
          </a:xfrm>
          <a:prstGeom prst="rect">
            <a:avLst/>
          </a:prstGeom>
        </p:spPr>
      </p:pic>
    </p:spTree>
    <p:extLst>
      <p:ext uri="{BB962C8B-B14F-4D97-AF65-F5344CB8AC3E}">
        <p14:creationId xmlns:p14="http://schemas.microsoft.com/office/powerpoint/2010/main" val="637526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pic>
        <p:nvPicPr>
          <p:cNvPr id="6" name="Picture 5"/>
          <p:cNvPicPr>
            <a:picLocks noChangeAspect="1"/>
          </p:cNvPicPr>
          <p:nvPr/>
        </p:nvPicPr>
        <p:blipFill>
          <a:blip r:embed="rId3"/>
          <a:stretch>
            <a:fillRect/>
          </a:stretch>
        </p:blipFill>
        <p:spPr>
          <a:xfrm>
            <a:off x="457370" y="3084924"/>
            <a:ext cx="3645409" cy="330247"/>
          </a:xfrm>
          <a:prstGeom prst="rect">
            <a:avLst/>
          </a:prstGeom>
        </p:spPr>
      </p:pic>
      <p:pic>
        <p:nvPicPr>
          <p:cNvPr id="7" name="Picture 6"/>
          <p:cNvPicPr>
            <a:picLocks noChangeAspect="1"/>
          </p:cNvPicPr>
          <p:nvPr/>
        </p:nvPicPr>
        <p:blipFill>
          <a:blip r:embed="rId4"/>
          <a:stretch>
            <a:fillRect/>
          </a:stretch>
        </p:blipFill>
        <p:spPr>
          <a:xfrm>
            <a:off x="838403" y="2008803"/>
            <a:ext cx="3150040" cy="254036"/>
          </a:xfrm>
          <a:prstGeom prst="rect">
            <a:avLst/>
          </a:prstGeom>
        </p:spPr>
      </p:pic>
      <p:pic>
        <p:nvPicPr>
          <p:cNvPr id="8" name="Picture 7"/>
          <p:cNvPicPr>
            <a:picLocks noChangeAspect="1"/>
          </p:cNvPicPr>
          <p:nvPr/>
        </p:nvPicPr>
        <p:blipFill>
          <a:blip r:embed="rId5"/>
          <a:stretch>
            <a:fillRect/>
          </a:stretch>
        </p:blipFill>
        <p:spPr>
          <a:xfrm>
            <a:off x="927316" y="4420341"/>
            <a:ext cx="2972215" cy="419159"/>
          </a:xfrm>
          <a:prstGeom prst="rect">
            <a:avLst/>
          </a:prstGeom>
        </p:spPr>
      </p:pic>
    </p:spTree>
    <p:extLst>
      <p:ext uri="{BB962C8B-B14F-4D97-AF65-F5344CB8AC3E}">
        <p14:creationId xmlns:p14="http://schemas.microsoft.com/office/powerpoint/2010/main" val="2823788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1759233" y="1219200"/>
            <a:ext cx="8856843" cy="3138651"/>
          </a:xfrm>
          <a:prstGeom prst="rect">
            <a:avLst/>
          </a:prstGeom>
        </p:spPr>
      </p:pic>
    </p:spTree>
    <p:extLst>
      <p:ext uri="{BB962C8B-B14F-4D97-AF65-F5344CB8AC3E}">
        <p14:creationId xmlns:p14="http://schemas.microsoft.com/office/powerpoint/2010/main" val="2966732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1627192" y="4248124"/>
            <a:ext cx="1257475" cy="362001"/>
          </a:xfrm>
          <a:prstGeom prst="rect">
            <a:avLst/>
          </a:prstGeom>
        </p:spPr>
      </p:pic>
      <p:pic>
        <p:nvPicPr>
          <p:cNvPr id="6" name="Picture 5"/>
          <p:cNvPicPr>
            <a:picLocks noChangeAspect="1"/>
          </p:cNvPicPr>
          <p:nvPr/>
        </p:nvPicPr>
        <p:blipFill>
          <a:blip r:embed="rId4"/>
          <a:stretch>
            <a:fillRect/>
          </a:stretch>
        </p:blipFill>
        <p:spPr>
          <a:xfrm>
            <a:off x="7807681" y="4038600"/>
            <a:ext cx="1333686" cy="451061"/>
          </a:xfrm>
          <a:prstGeom prst="rect">
            <a:avLst/>
          </a:prstGeom>
        </p:spPr>
      </p:pic>
      <p:pic>
        <p:nvPicPr>
          <p:cNvPr id="7" name="Picture 6"/>
          <p:cNvPicPr>
            <a:picLocks noChangeAspect="1"/>
          </p:cNvPicPr>
          <p:nvPr/>
        </p:nvPicPr>
        <p:blipFill>
          <a:blip r:embed="rId5"/>
          <a:stretch>
            <a:fillRect/>
          </a:stretch>
        </p:blipFill>
        <p:spPr>
          <a:xfrm>
            <a:off x="1009650" y="1850834"/>
            <a:ext cx="2727450" cy="1197167"/>
          </a:xfrm>
          <a:prstGeom prst="rect">
            <a:avLst/>
          </a:prstGeom>
        </p:spPr>
      </p:pic>
      <p:pic>
        <p:nvPicPr>
          <p:cNvPr id="8" name="Picture 7"/>
          <p:cNvPicPr>
            <a:picLocks noChangeAspect="1"/>
          </p:cNvPicPr>
          <p:nvPr/>
        </p:nvPicPr>
        <p:blipFill>
          <a:blip r:embed="rId6"/>
          <a:stretch>
            <a:fillRect/>
          </a:stretch>
        </p:blipFill>
        <p:spPr>
          <a:xfrm>
            <a:off x="6791278" y="1850835"/>
            <a:ext cx="2903816" cy="1197166"/>
          </a:xfrm>
          <a:prstGeom prst="rect">
            <a:avLst/>
          </a:prstGeom>
        </p:spPr>
      </p:pic>
    </p:spTree>
    <p:extLst>
      <p:ext uri="{BB962C8B-B14F-4D97-AF65-F5344CB8AC3E}">
        <p14:creationId xmlns:p14="http://schemas.microsoft.com/office/powerpoint/2010/main" val="2584804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1745706" y="2580701"/>
            <a:ext cx="8859540" cy="3569199"/>
          </a:xfrm>
          <a:prstGeom prst="rect">
            <a:avLst/>
          </a:prstGeom>
        </p:spPr>
      </p:pic>
    </p:spTree>
    <p:extLst>
      <p:ext uri="{BB962C8B-B14F-4D97-AF65-F5344CB8AC3E}">
        <p14:creationId xmlns:p14="http://schemas.microsoft.com/office/powerpoint/2010/main" val="1370291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r>
              <a:rPr lang="en-US" dirty="0" smtClean="0"/>
              <a:t>Which one is the safest?</a:t>
            </a:r>
            <a:endParaRPr lang="en-US" dirty="0"/>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6267451" y="1474669"/>
            <a:ext cx="5034130" cy="3263231"/>
          </a:xfrm>
          <a:prstGeom prst="rect">
            <a:avLst/>
          </a:prstGeom>
        </p:spPr>
      </p:pic>
    </p:spTree>
    <p:extLst>
      <p:ext uri="{BB962C8B-B14F-4D97-AF65-F5344CB8AC3E}">
        <p14:creationId xmlns:p14="http://schemas.microsoft.com/office/powerpoint/2010/main" val="1717543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1942521" y="1815875"/>
            <a:ext cx="8306959" cy="3226251"/>
          </a:xfrm>
          <a:prstGeom prst="rect">
            <a:avLst/>
          </a:prstGeom>
        </p:spPr>
      </p:pic>
    </p:spTree>
    <p:extLst>
      <p:ext uri="{BB962C8B-B14F-4D97-AF65-F5344CB8AC3E}">
        <p14:creationId xmlns:p14="http://schemas.microsoft.com/office/powerpoint/2010/main" val="3222835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15567" y="550603"/>
            <a:ext cx="5683472" cy="1626791"/>
          </a:xfrm>
          <a:prstGeom prst="rect">
            <a:avLst/>
          </a:prstGeom>
        </p:spPr>
      </p:pic>
      <p:pic>
        <p:nvPicPr>
          <p:cNvPr id="12" name="Picture 11"/>
          <p:cNvPicPr>
            <a:picLocks noChangeAspect="1"/>
          </p:cNvPicPr>
          <p:nvPr/>
        </p:nvPicPr>
        <p:blipFill>
          <a:blip r:embed="rId4"/>
          <a:stretch>
            <a:fillRect/>
          </a:stretch>
        </p:blipFill>
        <p:spPr>
          <a:xfrm>
            <a:off x="415567" y="4916778"/>
            <a:ext cx="4229691" cy="876423"/>
          </a:xfrm>
          <a:prstGeom prst="rect">
            <a:avLst/>
          </a:prstGeom>
        </p:spPr>
      </p:pic>
      <p:sp>
        <p:nvSpPr>
          <p:cNvPr id="13" name="TextBox 12"/>
          <p:cNvSpPr txBox="1"/>
          <p:nvPr/>
        </p:nvSpPr>
        <p:spPr>
          <a:xfrm>
            <a:off x="7046259" y="1363997"/>
            <a:ext cx="3986348" cy="502766"/>
          </a:xfrm>
          <a:prstGeom prst="rect">
            <a:avLst/>
          </a:prstGeom>
          <a:noFill/>
        </p:spPr>
        <p:txBody>
          <a:bodyPr wrap="none" rtlCol="0">
            <a:spAutoFit/>
          </a:bodyPr>
          <a:lstStyle/>
          <a:p>
            <a:r>
              <a:rPr lang="en-US" sz="2667" b="1" dirty="0"/>
              <a:t>Multiple query </a:t>
            </a:r>
            <a:r>
              <a:rPr lang="en-US" sz="2667" b="1" dirty="0" smtClean="0"/>
              <a:t>parameters</a:t>
            </a:r>
            <a:endParaRPr lang="en-US" sz="2667" b="1" dirty="0"/>
          </a:p>
        </p:txBody>
      </p:sp>
      <p:sp>
        <p:nvSpPr>
          <p:cNvPr id="14" name="TextBox 13"/>
          <p:cNvSpPr txBox="1"/>
          <p:nvPr/>
        </p:nvSpPr>
        <p:spPr>
          <a:xfrm>
            <a:off x="7189693" y="4982589"/>
            <a:ext cx="3219536" cy="666786"/>
          </a:xfrm>
          <a:prstGeom prst="rect">
            <a:avLst/>
          </a:prstGeom>
          <a:noFill/>
        </p:spPr>
        <p:txBody>
          <a:bodyPr wrap="none" rtlCol="0">
            <a:spAutoFit/>
          </a:bodyPr>
          <a:lstStyle/>
          <a:p>
            <a:r>
              <a:rPr lang="en-US" sz="3733" b="1" dirty="0"/>
              <a:t>Add pagination</a:t>
            </a:r>
            <a:endParaRPr lang="en-US" sz="2400" b="1" dirty="0"/>
          </a:p>
        </p:txBody>
      </p:sp>
    </p:spTree>
    <p:extLst>
      <p:ext uri="{BB962C8B-B14F-4D97-AF65-F5344CB8AC3E}">
        <p14:creationId xmlns:p14="http://schemas.microsoft.com/office/powerpoint/2010/main" val="2099275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Teaser</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94729" indent="0">
              <a:buNone/>
            </a:pPr>
            <a:endParaRPr lang="en-US" dirty="0"/>
          </a:p>
        </p:txBody>
      </p:sp>
      <p:pic>
        <p:nvPicPr>
          <p:cNvPr id="5" name="Picture 4"/>
          <p:cNvPicPr>
            <a:picLocks noChangeAspect="1"/>
          </p:cNvPicPr>
          <p:nvPr/>
        </p:nvPicPr>
        <p:blipFill>
          <a:blip r:embed="rId3"/>
          <a:stretch>
            <a:fillRect/>
          </a:stretch>
        </p:blipFill>
        <p:spPr>
          <a:xfrm>
            <a:off x="288615" y="1870676"/>
            <a:ext cx="11273738" cy="1190791"/>
          </a:xfrm>
          <a:prstGeom prst="rect">
            <a:avLst/>
          </a:prstGeom>
        </p:spPr>
      </p:pic>
      <p:pic>
        <p:nvPicPr>
          <p:cNvPr id="6" name="Picture 5"/>
          <p:cNvPicPr>
            <a:picLocks noChangeAspect="1"/>
          </p:cNvPicPr>
          <p:nvPr/>
        </p:nvPicPr>
        <p:blipFill>
          <a:blip r:embed="rId4"/>
          <a:stretch>
            <a:fillRect/>
          </a:stretch>
        </p:blipFill>
        <p:spPr>
          <a:xfrm>
            <a:off x="288615" y="3359106"/>
            <a:ext cx="11671561" cy="1209844"/>
          </a:xfrm>
          <a:prstGeom prst="rect">
            <a:avLst/>
          </a:prstGeom>
        </p:spPr>
      </p:pic>
      <p:pic>
        <p:nvPicPr>
          <p:cNvPr id="7" name="Picture 6"/>
          <p:cNvPicPr>
            <a:picLocks noChangeAspect="1"/>
          </p:cNvPicPr>
          <p:nvPr/>
        </p:nvPicPr>
        <p:blipFill>
          <a:blip r:embed="rId5"/>
          <a:stretch>
            <a:fillRect/>
          </a:stretch>
        </p:blipFill>
        <p:spPr>
          <a:xfrm>
            <a:off x="157801" y="4844289"/>
            <a:ext cx="11802375" cy="1795635"/>
          </a:xfrm>
          <a:prstGeom prst="rect">
            <a:avLst/>
          </a:prstGeom>
        </p:spPr>
      </p:pic>
    </p:spTree>
    <p:extLst>
      <p:ext uri="{BB962C8B-B14F-4D97-AF65-F5344CB8AC3E}">
        <p14:creationId xmlns:p14="http://schemas.microsoft.com/office/powerpoint/2010/main" val="560403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703161" y="5626265"/>
            <a:ext cx="4991796" cy="914528"/>
          </a:xfrm>
          <a:prstGeom prst="rect">
            <a:avLst/>
          </a:prstGeom>
        </p:spPr>
      </p:pic>
      <p:pic>
        <p:nvPicPr>
          <p:cNvPr id="7" name="Picture 6"/>
          <p:cNvPicPr>
            <a:picLocks noChangeAspect="1"/>
          </p:cNvPicPr>
          <p:nvPr/>
        </p:nvPicPr>
        <p:blipFill>
          <a:blip r:embed="rId4"/>
          <a:stretch>
            <a:fillRect/>
          </a:stretch>
        </p:blipFill>
        <p:spPr>
          <a:xfrm>
            <a:off x="188061" y="5626265"/>
            <a:ext cx="4991796" cy="990739"/>
          </a:xfrm>
          <a:prstGeom prst="rect">
            <a:avLst/>
          </a:prstGeom>
        </p:spPr>
      </p:pic>
      <p:sp>
        <p:nvSpPr>
          <p:cNvPr id="3" name="Title 2"/>
          <p:cNvSpPr>
            <a:spLocks noGrp="1"/>
          </p:cNvSpPr>
          <p:nvPr>
            <p:ph type="ctrTitle"/>
          </p:nvPr>
        </p:nvSpPr>
        <p:spPr/>
        <p:txBody>
          <a:bodyPr/>
          <a:lstStyle/>
          <a:p>
            <a:r>
              <a:rPr lang="en-US" dirty="0" smtClean="0"/>
              <a:t>Solution</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0732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Which one is  incorrect?</a:t>
            </a:r>
            <a:endParaRPr lang="en-US" sz="4000"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5049213" y="1356528"/>
            <a:ext cx="5755207" cy="3992543"/>
          </a:xfrm>
          <a:prstGeom prst="rect">
            <a:avLst/>
          </a:prstGeom>
        </p:spPr>
      </p:pic>
    </p:spTree>
    <p:extLst>
      <p:ext uri="{BB962C8B-B14F-4D97-AF65-F5344CB8AC3E}">
        <p14:creationId xmlns:p14="http://schemas.microsoft.com/office/powerpoint/2010/main" val="2556828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Trivia project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973323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945" y="1495555"/>
            <a:ext cx="8701062" cy="4532537"/>
          </a:xfrm>
          <a:prstGeom prst="rect">
            <a:avLst/>
          </a:prstGeom>
        </p:spPr>
      </p:pic>
    </p:spTree>
    <p:extLst>
      <p:ext uri="{BB962C8B-B14F-4D97-AF65-F5344CB8AC3E}">
        <p14:creationId xmlns:p14="http://schemas.microsoft.com/office/powerpoint/2010/main" val="112464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92222" y="609600"/>
            <a:ext cx="10996908" cy="4067743"/>
          </a:xfrm>
          <a:prstGeom prst="rect">
            <a:avLst/>
          </a:prstGeom>
        </p:spPr>
      </p:pic>
    </p:spTree>
    <p:extLst>
      <p:ext uri="{BB962C8B-B14F-4D97-AF65-F5344CB8AC3E}">
        <p14:creationId xmlns:p14="http://schemas.microsoft.com/office/powerpoint/2010/main" val="18565894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80639" y="1094825"/>
            <a:ext cx="7859222" cy="4572638"/>
          </a:xfrm>
          <a:prstGeom prst="rect">
            <a:avLst/>
          </a:prstGeom>
        </p:spPr>
      </p:pic>
    </p:spTree>
    <p:extLst>
      <p:ext uri="{BB962C8B-B14F-4D97-AF65-F5344CB8AC3E}">
        <p14:creationId xmlns:p14="http://schemas.microsoft.com/office/powerpoint/2010/main" val="3529383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33750" y="2513164"/>
            <a:ext cx="3919670" cy="3092403"/>
          </a:xfrm>
          <a:prstGeom prst="rect">
            <a:avLst/>
          </a:prstGeom>
        </p:spPr>
      </p:pic>
    </p:spTree>
    <p:extLst>
      <p:ext uri="{BB962C8B-B14F-4D97-AF65-F5344CB8AC3E}">
        <p14:creationId xmlns:p14="http://schemas.microsoft.com/office/powerpoint/2010/main" val="3075406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56839" y="1732449"/>
            <a:ext cx="8221222" cy="3801005"/>
          </a:xfrm>
          <a:prstGeom prst="rect">
            <a:avLst/>
          </a:prstGeom>
        </p:spPr>
      </p:pic>
    </p:spTree>
    <p:extLst>
      <p:ext uri="{BB962C8B-B14F-4D97-AF65-F5344CB8AC3E}">
        <p14:creationId xmlns:p14="http://schemas.microsoft.com/office/powerpoint/2010/main" val="719449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least one for each one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8617" y="1989884"/>
            <a:ext cx="8364117" cy="4153480"/>
          </a:xfrm>
          <a:prstGeom prst="rect">
            <a:avLst/>
          </a:prstGeom>
        </p:spPr>
      </p:pic>
    </p:spTree>
    <p:extLst>
      <p:ext uri="{BB962C8B-B14F-4D97-AF65-F5344CB8AC3E}">
        <p14:creationId xmlns:p14="http://schemas.microsoft.com/office/powerpoint/2010/main" val="3787152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idx="1"/>
          </p:nvPr>
        </p:nvSpPr>
        <p:spPr>
          <a:xfrm>
            <a:off x="1199545" y="1846749"/>
            <a:ext cx="10353762" cy="4058751"/>
          </a:xfrm>
        </p:spPr>
        <p:txBody>
          <a:bodyPr/>
          <a:lstStyle/>
          <a:p>
            <a:endParaRPr lang="en-US"/>
          </a:p>
        </p:txBody>
      </p:sp>
      <p:pic>
        <p:nvPicPr>
          <p:cNvPr id="4" name="Picture 3"/>
          <p:cNvPicPr>
            <a:picLocks noChangeAspect="1"/>
          </p:cNvPicPr>
          <p:nvPr/>
        </p:nvPicPr>
        <p:blipFill>
          <a:blip r:embed="rId2"/>
          <a:stretch>
            <a:fillRect/>
          </a:stretch>
        </p:blipFill>
        <p:spPr>
          <a:xfrm>
            <a:off x="1199545" y="2705100"/>
            <a:ext cx="9426423" cy="1938454"/>
          </a:xfrm>
          <a:prstGeom prst="rect">
            <a:avLst/>
          </a:prstGeom>
        </p:spPr>
      </p:pic>
    </p:spTree>
    <p:extLst>
      <p:ext uri="{BB962C8B-B14F-4D97-AF65-F5344CB8AC3E}">
        <p14:creationId xmlns:p14="http://schemas.microsoft.com/office/powerpoint/2010/main" val="409169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390686" y="712949"/>
            <a:ext cx="11069595" cy="5391902"/>
          </a:xfrm>
          <a:prstGeom prst="rect">
            <a:avLst/>
          </a:prstGeom>
        </p:spPr>
      </p:pic>
    </p:spTree>
    <p:extLst>
      <p:ext uri="{BB962C8B-B14F-4D97-AF65-F5344CB8AC3E}">
        <p14:creationId xmlns:p14="http://schemas.microsoft.com/office/powerpoint/2010/main" val="13333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142063" y="2057234"/>
            <a:ext cx="6582694" cy="2362530"/>
          </a:xfrm>
          <a:prstGeom prst="rect">
            <a:avLst/>
          </a:prstGeom>
        </p:spPr>
      </p:pic>
      <p:pic>
        <p:nvPicPr>
          <p:cNvPr id="5" name="Picture 4"/>
          <p:cNvPicPr>
            <a:picLocks noChangeAspect="1"/>
          </p:cNvPicPr>
          <p:nvPr/>
        </p:nvPicPr>
        <p:blipFill>
          <a:blip r:embed="rId3"/>
          <a:stretch>
            <a:fillRect/>
          </a:stretch>
        </p:blipFill>
        <p:spPr>
          <a:xfrm>
            <a:off x="226541" y="2852683"/>
            <a:ext cx="4458322" cy="771633"/>
          </a:xfrm>
          <a:prstGeom prst="rect">
            <a:avLst/>
          </a:prstGeom>
        </p:spPr>
      </p:pic>
    </p:spTree>
    <p:extLst>
      <p:ext uri="{BB962C8B-B14F-4D97-AF65-F5344CB8AC3E}">
        <p14:creationId xmlns:p14="http://schemas.microsoft.com/office/powerpoint/2010/main" val="370957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07582" y="2000250"/>
            <a:ext cx="6798500" cy="2071777"/>
          </a:xfrm>
          <a:prstGeom prst="rect">
            <a:avLst/>
          </a:prstGeom>
        </p:spPr>
      </p:pic>
    </p:spTree>
    <p:extLst>
      <p:ext uri="{BB962C8B-B14F-4D97-AF65-F5344CB8AC3E}">
        <p14:creationId xmlns:p14="http://schemas.microsoft.com/office/powerpoint/2010/main" val="6960017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99440" y="2338235"/>
            <a:ext cx="9993120" cy="2181529"/>
          </a:xfrm>
          <a:prstGeom prst="rect">
            <a:avLst/>
          </a:prstGeom>
        </p:spPr>
      </p:pic>
    </p:spTree>
    <p:extLst>
      <p:ext uri="{BB962C8B-B14F-4D97-AF65-F5344CB8AC3E}">
        <p14:creationId xmlns:p14="http://schemas.microsoft.com/office/powerpoint/2010/main" val="4239775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Pagination Task</a:t>
            </a:r>
            <a:endParaRPr lang="en-US" dirty="0"/>
          </a:p>
        </p:txBody>
      </p:sp>
      <p:pic>
        <p:nvPicPr>
          <p:cNvPr id="3" name="Picture 2"/>
          <p:cNvPicPr>
            <a:picLocks noChangeAspect="1"/>
          </p:cNvPicPr>
          <p:nvPr/>
        </p:nvPicPr>
        <p:blipFill>
          <a:blip r:embed="rId3"/>
          <a:stretch>
            <a:fillRect/>
          </a:stretch>
        </p:blipFill>
        <p:spPr>
          <a:xfrm>
            <a:off x="6559757" y="1836703"/>
            <a:ext cx="4707800" cy="4650036"/>
          </a:xfrm>
          <a:prstGeom prst="rect">
            <a:avLst/>
          </a:prstGeom>
        </p:spPr>
      </p:pic>
    </p:spTree>
    <p:extLst>
      <p:ext uri="{BB962C8B-B14F-4D97-AF65-F5344CB8AC3E}">
        <p14:creationId xmlns:p14="http://schemas.microsoft.com/office/powerpoint/2010/main" val="7760472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url_for</a:t>
            </a:r>
            <a:r>
              <a:rPr lang="en-US" dirty="0" smtClean="0"/>
              <a:t>?</a:t>
            </a:r>
            <a:endParaRPr lang="en-US" dirty="0"/>
          </a:p>
        </p:txBody>
      </p:sp>
      <p:pic>
        <p:nvPicPr>
          <p:cNvPr id="4" name="Picture 3"/>
          <p:cNvPicPr>
            <a:picLocks noChangeAspect="1"/>
          </p:cNvPicPr>
          <p:nvPr/>
        </p:nvPicPr>
        <p:blipFill>
          <a:blip r:embed="rId2"/>
          <a:stretch>
            <a:fillRect/>
          </a:stretch>
        </p:blipFill>
        <p:spPr>
          <a:xfrm>
            <a:off x="3490744" y="2062034"/>
            <a:ext cx="5486370" cy="2567116"/>
          </a:xfrm>
          <a:prstGeom prst="rect">
            <a:avLst/>
          </a:prstGeom>
        </p:spPr>
      </p:pic>
    </p:spTree>
    <p:extLst>
      <p:ext uri="{BB962C8B-B14F-4D97-AF65-F5344CB8AC3E}">
        <p14:creationId xmlns:p14="http://schemas.microsoft.com/office/powerpoint/2010/main" val="15929619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Looks familiar?</a:t>
            </a:r>
            <a:endParaRPr lang="en-US" dirty="0"/>
          </a:p>
        </p:txBody>
      </p:sp>
      <p:pic>
        <p:nvPicPr>
          <p:cNvPr id="3" name="Picture 2"/>
          <p:cNvPicPr>
            <a:picLocks noChangeAspect="1"/>
          </p:cNvPicPr>
          <p:nvPr/>
        </p:nvPicPr>
        <p:blipFill>
          <a:blip r:embed="rId2"/>
          <a:stretch>
            <a:fillRect/>
          </a:stretch>
        </p:blipFill>
        <p:spPr>
          <a:xfrm>
            <a:off x="2286000" y="1926763"/>
            <a:ext cx="6911374" cy="4226387"/>
          </a:xfrm>
          <a:prstGeom prst="rect">
            <a:avLst/>
          </a:prstGeom>
        </p:spPr>
      </p:pic>
    </p:spTree>
    <p:extLst>
      <p:ext uri="{BB962C8B-B14F-4D97-AF65-F5344CB8AC3E}">
        <p14:creationId xmlns:p14="http://schemas.microsoft.com/office/powerpoint/2010/main" val="24444286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5567" y="514350"/>
            <a:ext cx="5649113" cy="2619741"/>
          </a:xfrm>
          <a:prstGeom prst="rect">
            <a:avLst/>
          </a:prstGeom>
        </p:spPr>
      </p:pic>
      <p:pic>
        <p:nvPicPr>
          <p:cNvPr id="4" name="Picture 3"/>
          <p:cNvPicPr>
            <a:picLocks noChangeAspect="1"/>
          </p:cNvPicPr>
          <p:nvPr/>
        </p:nvPicPr>
        <p:blipFill>
          <a:blip r:embed="rId4"/>
          <a:stretch>
            <a:fillRect/>
          </a:stretch>
        </p:blipFill>
        <p:spPr>
          <a:xfrm>
            <a:off x="4881145" y="3925408"/>
            <a:ext cx="5973009" cy="1867792"/>
          </a:xfrm>
          <a:prstGeom prst="rect">
            <a:avLst/>
          </a:prstGeom>
        </p:spPr>
      </p:pic>
      <p:pic>
        <p:nvPicPr>
          <p:cNvPr id="5" name="Picture 4"/>
          <p:cNvPicPr>
            <a:picLocks noChangeAspect="1"/>
          </p:cNvPicPr>
          <p:nvPr/>
        </p:nvPicPr>
        <p:blipFill>
          <a:blip r:embed="rId5"/>
          <a:stretch>
            <a:fillRect/>
          </a:stretch>
        </p:blipFill>
        <p:spPr>
          <a:xfrm>
            <a:off x="7245570" y="514350"/>
            <a:ext cx="3000794" cy="1305107"/>
          </a:xfrm>
          <a:prstGeom prst="rect">
            <a:avLst/>
          </a:prstGeom>
        </p:spPr>
      </p:pic>
    </p:spTree>
    <p:extLst>
      <p:ext uri="{BB962C8B-B14F-4D97-AF65-F5344CB8AC3E}">
        <p14:creationId xmlns:p14="http://schemas.microsoft.com/office/powerpoint/2010/main" val="2207914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Picture Placeholder 4"/>
          <p:cNvSpPr>
            <a:spLocks noGrp="1"/>
          </p:cNvSpPr>
          <p:nvPr>
            <p:ph type="pic" idx="1"/>
          </p:nvPr>
        </p:nvSpPr>
        <p:spPr/>
      </p:sp>
      <p:sp>
        <p:nvSpPr>
          <p:cNvPr id="6" name="Text Placeholder 5"/>
          <p:cNvSpPr>
            <a:spLocks noGrp="1"/>
          </p:cNvSpPr>
          <p:nvPr>
            <p:ph type="body" sz="half" idx="2"/>
          </p:nvPr>
        </p:nvSpPr>
        <p:spPr>
          <a:xfrm>
            <a:off x="285750" y="5429249"/>
            <a:ext cx="4038600" cy="992659"/>
          </a:xfrm>
        </p:spPr>
        <p:txBody>
          <a:bodyPr>
            <a:noAutofit/>
          </a:bodyPr>
          <a:lstStyle/>
          <a:p>
            <a:r>
              <a:rPr lang="en-US" sz="2400" b="1" dirty="0"/>
              <a:t>Has next </a:t>
            </a:r>
            <a:br>
              <a:rPr lang="en-US" sz="2400" b="1" dirty="0"/>
            </a:br>
            <a:r>
              <a:rPr lang="en-US" sz="2400" b="1" dirty="0"/>
              <a:t>has </a:t>
            </a:r>
            <a:r>
              <a:rPr lang="en-US" sz="2400" b="1" dirty="0" err="1"/>
              <a:t>prev</a:t>
            </a:r>
            <a:r>
              <a:rPr lang="en-US" sz="2400" b="1" dirty="0"/>
              <a:t/>
            </a:r>
            <a:br>
              <a:rPr lang="en-US" sz="2400" b="1" dirty="0"/>
            </a:br>
            <a:r>
              <a:rPr lang="en-US" sz="2400" b="1" dirty="0" err="1"/>
              <a:t>url_for</a:t>
            </a:r>
            <a:endParaRPr lang="en-US" sz="2400" b="1" dirty="0"/>
          </a:p>
        </p:txBody>
      </p:sp>
      <p:pic>
        <p:nvPicPr>
          <p:cNvPr id="3" name="Picture 2"/>
          <p:cNvPicPr>
            <a:picLocks noChangeAspect="1"/>
          </p:cNvPicPr>
          <p:nvPr/>
        </p:nvPicPr>
        <p:blipFill>
          <a:blip r:embed="rId3"/>
          <a:stretch>
            <a:fillRect/>
          </a:stretch>
        </p:blipFill>
        <p:spPr>
          <a:xfrm>
            <a:off x="749211" y="609923"/>
            <a:ext cx="6099533" cy="4123919"/>
          </a:xfrm>
          <a:prstGeom prst="rect">
            <a:avLst/>
          </a:prstGeom>
        </p:spPr>
      </p:pic>
      <p:pic>
        <p:nvPicPr>
          <p:cNvPr id="4" name="Picture 3"/>
          <p:cNvPicPr>
            <a:picLocks noChangeAspect="1"/>
          </p:cNvPicPr>
          <p:nvPr/>
        </p:nvPicPr>
        <p:blipFill>
          <a:blip r:embed="rId4"/>
          <a:stretch>
            <a:fillRect/>
          </a:stretch>
        </p:blipFill>
        <p:spPr>
          <a:xfrm>
            <a:off x="7262491" y="3705281"/>
            <a:ext cx="4601217" cy="2857899"/>
          </a:xfrm>
          <a:prstGeom prst="rect">
            <a:avLst/>
          </a:prstGeom>
        </p:spPr>
      </p:pic>
    </p:spTree>
    <p:extLst>
      <p:ext uri="{BB962C8B-B14F-4D97-AF65-F5344CB8AC3E}">
        <p14:creationId xmlns:p14="http://schemas.microsoft.com/office/powerpoint/2010/main" val="1359780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5924550" y="1362840"/>
            <a:ext cx="5639119" cy="4452555"/>
          </a:xfrm>
          <a:prstGeom prst="rect">
            <a:avLst/>
          </a:prstGeom>
        </p:spPr>
      </p:pic>
    </p:spTree>
    <p:extLst>
      <p:ext uri="{BB962C8B-B14F-4D97-AF65-F5344CB8AC3E}">
        <p14:creationId xmlns:p14="http://schemas.microsoft.com/office/powerpoint/2010/main" val="1223576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Dynamic Routes</a:t>
            </a:r>
          </a:p>
        </p:txBody>
      </p:sp>
      <p:sp>
        <p:nvSpPr>
          <p:cNvPr id="3" name="Subtitle 2"/>
          <p:cNvSpPr>
            <a:spLocks noGrp="1"/>
          </p:cNvSpPr>
          <p:nvPr>
            <p:ph type="subTitle" idx="1"/>
          </p:nvPr>
        </p:nvSpPr>
        <p:spPr/>
        <p:txBody>
          <a:bodyPr/>
          <a:lstStyle/>
          <a:p>
            <a:r>
              <a:rPr lang="en-US" dirty="0" smtClean="0"/>
              <a:t>Better alternative?</a:t>
            </a:r>
            <a:endParaRPr lang="en-US" dirty="0"/>
          </a:p>
        </p:txBody>
      </p:sp>
      <p:sp>
        <p:nvSpPr>
          <p:cNvPr id="4" name="Text Placeholder 3"/>
          <p:cNvSpPr>
            <a:spLocks noGrp="1"/>
          </p:cNvSpPr>
          <p:nvPr>
            <p:ph type="body" idx="2"/>
          </p:nvPr>
        </p:nvSpPr>
        <p:spPr/>
        <p:txBody>
          <a:bodyPr/>
          <a:lstStyle/>
          <a:p>
            <a:endParaRPr lang="en-US" dirty="0"/>
          </a:p>
        </p:txBody>
      </p:sp>
      <p:pic>
        <p:nvPicPr>
          <p:cNvPr id="5" name="Picture 4"/>
          <p:cNvPicPr>
            <a:picLocks noChangeAspect="1"/>
          </p:cNvPicPr>
          <p:nvPr/>
        </p:nvPicPr>
        <p:blipFill>
          <a:blip r:embed="rId3"/>
          <a:stretch>
            <a:fillRect/>
          </a:stretch>
        </p:blipFill>
        <p:spPr>
          <a:xfrm>
            <a:off x="6514034" y="2602238"/>
            <a:ext cx="4712357" cy="3035724"/>
          </a:xfrm>
          <a:prstGeom prst="rect">
            <a:avLst/>
          </a:prstGeom>
        </p:spPr>
      </p:pic>
    </p:spTree>
    <p:extLst>
      <p:ext uri="{BB962C8B-B14F-4D97-AF65-F5344CB8AC3E}">
        <p14:creationId xmlns:p14="http://schemas.microsoft.com/office/powerpoint/2010/main" val="1416448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7616972" y="1747746"/>
            <a:ext cx="4420217" cy="1305107"/>
          </a:xfrm>
          <a:prstGeom prst="rect">
            <a:avLst/>
          </a:prstGeom>
        </p:spPr>
      </p:pic>
      <p:pic>
        <p:nvPicPr>
          <p:cNvPr id="6" name="Picture 5"/>
          <p:cNvPicPr>
            <a:picLocks noChangeAspect="1"/>
          </p:cNvPicPr>
          <p:nvPr/>
        </p:nvPicPr>
        <p:blipFill>
          <a:blip r:embed="rId4"/>
          <a:stretch>
            <a:fillRect/>
          </a:stretch>
        </p:blipFill>
        <p:spPr>
          <a:xfrm>
            <a:off x="0" y="2034300"/>
            <a:ext cx="7201905" cy="3562847"/>
          </a:xfrm>
          <a:prstGeom prst="rect">
            <a:avLst/>
          </a:prstGeom>
        </p:spPr>
      </p:pic>
    </p:spTree>
    <p:extLst>
      <p:ext uri="{BB962C8B-B14F-4D97-AF65-F5344CB8AC3E}">
        <p14:creationId xmlns:p14="http://schemas.microsoft.com/office/powerpoint/2010/main" val="1089909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654611" y="3400700"/>
            <a:ext cx="4699656" cy="3289759"/>
          </a:xfrm>
          <a:prstGeom prst="rect">
            <a:avLst/>
          </a:prstGeom>
        </p:spPr>
      </p:pic>
      <p:pic>
        <p:nvPicPr>
          <p:cNvPr id="5" name="Picture 4"/>
          <p:cNvPicPr>
            <a:picLocks noChangeAspect="1"/>
          </p:cNvPicPr>
          <p:nvPr/>
        </p:nvPicPr>
        <p:blipFill>
          <a:blip r:embed="rId4"/>
          <a:stretch>
            <a:fillRect/>
          </a:stretch>
        </p:blipFill>
        <p:spPr>
          <a:xfrm>
            <a:off x="6202494" y="973751"/>
            <a:ext cx="5877745" cy="3067478"/>
          </a:xfrm>
          <a:prstGeom prst="rect">
            <a:avLst/>
          </a:prstGeom>
        </p:spPr>
      </p:pic>
    </p:spTree>
    <p:extLst>
      <p:ext uri="{BB962C8B-B14F-4D97-AF65-F5344CB8AC3E}">
        <p14:creationId xmlns:p14="http://schemas.microsoft.com/office/powerpoint/2010/main" val="10250623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use</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5345600" y="1810073"/>
            <a:ext cx="6099533" cy="4123919"/>
          </a:xfrm>
          <a:prstGeom prst="rect">
            <a:avLst/>
          </a:prstGeom>
        </p:spPr>
      </p:pic>
    </p:spTree>
    <p:extLst>
      <p:ext uri="{BB962C8B-B14F-4D97-AF65-F5344CB8AC3E}">
        <p14:creationId xmlns:p14="http://schemas.microsoft.com/office/powerpoint/2010/main" val="31223230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1593" y="397940"/>
            <a:ext cx="9440034" cy="1828801"/>
          </a:xfrm>
        </p:spPr>
        <p:txBody>
          <a:bodyPr/>
          <a:lstStyle/>
          <a:p>
            <a:r>
              <a:rPr lang="en-US" dirty="0" smtClean="0"/>
              <a:t>Sometimes we forget</a:t>
            </a:r>
            <a:endParaRPr lang="en-US" dirty="0"/>
          </a:p>
        </p:txBody>
      </p:sp>
      <p:sp>
        <p:nvSpPr>
          <p:cNvPr id="4" name="Subtitle 3"/>
          <p:cNvSpPr>
            <a:spLocks noGrp="1"/>
          </p:cNvSpPr>
          <p:nvPr>
            <p:ph type="subTitle" idx="1"/>
          </p:nvPr>
        </p:nvSpPr>
        <p:spPr/>
        <p:txBody>
          <a:bodyPr/>
          <a:lstStyle/>
          <a:p>
            <a:endParaRPr lang="en-US" dirty="0"/>
          </a:p>
        </p:txBody>
      </p:sp>
      <p:pic>
        <p:nvPicPr>
          <p:cNvPr id="3" name="Picture 2"/>
          <p:cNvPicPr>
            <a:picLocks noChangeAspect="1"/>
          </p:cNvPicPr>
          <p:nvPr/>
        </p:nvPicPr>
        <p:blipFill>
          <a:blip r:embed="rId3"/>
          <a:stretch>
            <a:fillRect/>
          </a:stretch>
        </p:blipFill>
        <p:spPr>
          <a:xfrm>
            <a:off x="5352714" y="3445939"/>
            <a:ext cx="6228505" cy="2852865"/>
          </a:xfrm>
          <a:prstGeom prst="rect">
            <a:avLst/>
          </a:prstGeom>
        </p:spPr>
      </p:pic>
    </p:spTree>
    <p:extLst>
      <p:ext uri="{BB962C8B-B14F-4D97-AF65-F5344CB8AC3E}">
        <p14:creationId xmlns:p14="http://schemas.microsoft.com/office/powerpoint/2010/main" val="3915016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210430" y="-292620"/>
            <a:ext cx="12612860" cy="7443239"/>
          </a:xfrm>
          <a:prstGeom prst="rect">
            <a:avLst/>
          </a:prstGeom>
        </p:spPr>
      </p:pic>
    </p:spTree>
    <p:extLst>
      <p:ext uri="{BB962C8B-B14F-4D97-AF65-F5344CB8AC3E}">
        <p14:creationId xmlns:p14="http://schemas.microsoft.com/office/powerpoint/2010/main" val="8993059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errorhandler</a:t>
            </a:r>
            <a:endParaRPr/>
          </a:p>
        </p:txBody>
      </p:sp>
      <p:sp>
        <p:nvSpPr>
          <p:cNvPr id="191" name="Google Shape;191;p28"/>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a:p>
        </p:txBody>
      </p:sp>
      <p:pic>
        <p:nvPicPr>
          <p:cNvPr id="192" name="Google Shape;192;p28"/>
          <p:cNvPicPr preferRelativeResize="0"/>
          <p:nvPr/>
        </p:nvPicPr>
        <p:blipFill>
          <a:blip r:embed="rId3">
            <a:alphaModFix/>
          </a:blip>
          <a:stretch>
            <a:fillRect/>
          </a:stretch>
        </p:blipFill>
        <p:spPr>
          <a:xfrm>
            <a:off x="1" y="1311417"/>
            <a:ext cx="12191999" cy="4280167"/>
          </a:xfrm>
          <a:prstGeom prst="rect">
            <a:avLst/>
          </a:prstGeom>
          <a:noFill/>
          <a:ln>
            <a:noFill/>
          </a:ln>
        </p:spPr>
      </p:pic>
      <p:sp>
        <p:nvSpPr>
          <p:cNvPr id="2" name="TextBox 1"/>
          <p:cNvSpPr txBox="1"/>
          <p:nvPr/>
        </p:nvSpPr>
        <p:spPr>
          <a:xfrm>
            <a:off x="2228850" y="6096000"/>
            <a:ext cx="2270173" cy="369332"/>
          </a:xfrm>
          <a:prstGeom prst="rect">
            <a:avLst/>
          </a:prstGeom>
          <a:noFill/>
        </p:spPr>
        <p:txBody>
          <a:bodyPr wrap="none" rtlCol="0">
            <a:spAutoFit/>
          </a:bodyPr>
          <a:lstStyle/>
          <a:p>
            <a:r>
              <a:rPr lang="en-US" dirty="0" smtClean="0"/>
              <a:t>404 outside </a:t>
            </a:r>
            <a:r>
              <a:rPr lang="en-US" dirty="0" err="1" smtClean="0"/>
              <a:t>jsonify</a:t>
            </a:r>
            <a:r>
              <a:rPr lang="en-US" dirty="0" smtClean="0"/>
              <a:t>?</a:t>
            </a:r>
            <a:endParaRPr lang="en-US" dirty="0"/>
          </a:p>
        </p:txBody>
      </p:sp>
    </p:spTree>
    <p:extLst>
      <p:ext uri="{BB962C8B-B14F-4D97-AF65-F5344CB8AC3E}">
        <p14:creationId xmlns:p14="http://schemas.microsoft.com/office/powerpoint/2010/main" val="27086395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631561" y="1905044"/>
            <a:ext cx="4039164" cy="1495655"/>
          </a:xfrm>
          <a:prstGeom prst="rect">
            <a:avLst/>
          </a:prstGeom>
        </p:spPr>
      </p:pic>
      <p:pic>
        <p:nvPicPr>
          <p:cNvPr id="6" name="Picture 5"/>
          <p:cNvPicPr>
            <a:picLocks noChangeAspect="1"/>
          </p:cNvPicPr>
          <p:nvPr/>
        </p:nvPicPr>
        <p:blipFill>
          <a:blip r:embed="rId4"/>
          <a:stretch>
            <a:fillRect/>
          </a:stretch>
        </p:blipFill>
        <p:spPr>
          <a:xfrm>
            <a:off x="5085358" y="1905045"/>
            <a:ext cx="7106642" cy="1495654"/>
          </a:xfrm>
          <a:prstGeom prst="rect">
            <a:avLst/>
          </a:prstGeom>
        </p:spPr>
      </p:pic>
    </p:spTree>
    <p:extLst>
      <p:ext uri="{BB962C8B-B14F-4D97-AF65-F5344CB8AC3E}">
        <p14:creationId xmlns:p14="http://schemas.microsoft.com/office/powerpoint/2010/main" val="39637159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9"/>
          <p:cNvPicPr preferRelativeResize="0"/>
          <p:nvPr/>
        </p:nvPicPr>
        <p:blipFill>
          <a:blip r:embed="rId3">
            <a:alphaModFix/>
          </a:blip>
          <a:stretch>
            <a:fillRect/>
          </a:stretch>
        </p:blipFill>
        <p:spPr>
          <a:xfrm>
            <a:off x="6096001" y="2018751"/>
            <a:ext cx="4719233" cy="4324900"/>
          </a:xfrm>
          <a:prstGeom prst="rect">
            <a:avLst/>
          </a:prstGeom>
          <a:noFill/>
          <a:ln>
            <a:noFill/>
          </a:ln>
        </p:spPr>
      </p:pic>
      <p:pic>
        <p:nvPicPr>
          <p:cNvPr id="198" name="Google Shape;198;p29"/>
          <p:cNvPicPr preferRelativeResize="0"/>
          <p:nvPr/>
        </p:nvPicPr>
        <p:blipFill>
          <a:blip r:embed="rId4">
            <a:alphaModFix/>
          </a:blip>
          <a:stretch>
            <a:fillRect/>
          </a:stretch>
        </p:blipFill>
        <p:spPr>
          <a:xfrm>
            <a:off x="737817" y="2018751"/>
            <a:ext cx="4597400" cy="4324900"/>
          </a:xfrm>
          <a:prstGeom prst="rect">
            <a:avLst/>
          </a:prstGeom>
          <a:noFill/>
          <a:ln>
            <a:noFill/>
          </a:ln>
        </p:spPr>
      </p:pic>
    </p:spTree>
    <p:extLst>
      <p:ext uri="{BB962C8B-B14F-4D97-AF65-F5344CB8AC3E}">
        <p14:creationId xmlns:p14="http://schemas.microsoft.com/office/powerpoint/2010/main" val="1910455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Error handling</a:t>
            </a:r>
            <a:endParaRPr/>
          </a:p>
        </p:txBody>
      </p:sp>
      <p:sp>
        <p:nvSpPr>
          <p:cNvPr id="231" name="Google Shape;231;p33"/>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a:p>
        </p:txBody>
      </p:sp>
      <p:sp>
        <p:nvSpPr>
          <p:cNvPr id="232" name="Google Shape;232;p33"/>
          <p:cNvSpPr txBox="1">
            <a:spLocks noGrp="1"/>
          </p:cNvSpPr>
          <p:nvPr>
            <p:ph type="body" idx="2"/>
          </p:nvPr>
        </p:nvSpPr>
        <p:spPr>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33" name="Google Shape;233;p33"/>
          <p:cNvPicPr preferRelativeResize="0"/>
          <p:nvPr/>
        </p:nvPicPr>
        <p:blipFill>
          <a:blip r:embed="rId3">
            <a:alphaModFix/>
          </a:blip>
          <a:stretch>
            <a:fillRect/>
          </a:stretch>
        </p:blipFill>
        <p:spPr>
          <a:xfrm>
            <a:off x="-4599" y="1560501"/>
            <a:ext cx="5778500" cy="5271033"/>
          </a:xfrm>
          <a:prstGeom prst="rect">
            <a:avLst/>
          </a:prstGeom>
          <a:noFill/>
          <a:ln>
            <a:noFill/>
          </a:ln>
        </p:spPr>
      </p:pic>
      <p:pic>
        <p:nvPicPr>
          <p:cNvPr id="234" name="Google Shape;234;p33"/>
          <p:cNvPicPr preferRelativeResize="0"/>
          <p:nvPr/>
        </p:nvPicPr>
        <p:blipFill>
          <a:blip r:embed="rId4">
            <a:alphaModFix/>
          </a:blip>
          <a:stretch>
            <a:fillRect/>
          </a:stretch>
        </p:blipFill>
        <p:spPr>
          <a:xfrm>
            <a:off x="6582318" y="1098700"/>
            <a:ext cx="5118100" cy="2096667"/>
          </a:xfrm>
          <a:prstGeom prst="rect">
            <a:avLst/>
          </a:prstGeom>
          <a:noFill/>
          <a:ln>
            <a:noFill/>
          </a:ln>
        </p:spPr>
      </p:pic>
      <p:pic>
        <p:nvPicPr>
          <p:cNvPr id="235" name="Google Shape;235;p33"/>
          <p:cNvPicPr preferRelativeResize="0"/>
          <p:nvPr/>
        </p:nvPicPr>
        <p:blipFill>
          <a:blip r:embed="rId5">
            <a:alphaModFix/>
          </a:blip>
          <a:stretch>
            <a:fillRect/>
          </a:stretch>
        </p:blipFill>
        <p:spPr>
          <a:xfrm>
            <a:off x="6413501" y="3285267"/>
            <a:ext cx="5778500" cy="3572733"/>
          </a:xfrm>
          <a:prstGeom prst="rect">
            <a:avLst/>
          </a:prstGeom>
          <a:noFill/>
          <a:ln>
            <a:noFill/>
          </a:ln>
        </p:spPr>
      </p:pic>
    </p:spTree>
    <p:extLst>
      <p:ext uri="{BB962C8B-B14F-4D97-AF65-F5344CB8AC3E}">
        <p14:creationId xmlns:p14="http://schemas.microsoft.com/office/powerpoint/2010/main" val="4560289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sz="5867">
                <a:solidFill>
                  <a:srgbClr val="FFFFFF"/>
                </a:solidFill>
                <a:latin typeface="Arial"/>
                <a:ea typeface="Arial"/>
                <a:cs typeface="Arial"/>
                <a:sym typeface="Arial"/>
              </a:rPr>
              <a:t>Is it worth it?</a:t>
            </a:r>
            <a:endParaRPr/>
          </a:p>
        </p:txBody>
      </p:sp>
      <p:sp>
        <p:nvSpPr>
          <p:cNvPr id="213" name="Google Shape;213;p31"/>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a:p>
        </p:txBody>
      </p:sp>
      <p:sp>
        <p:nvSpPr>
          <p:cNvPr id="214" name="Google Shape;214;p31"/>
          <p:cNvSpPr txBox="1">
            <a:spLocks noGrp="1"/>
          </p:cNvSpPr>
          <p:nvPr>
            <p:ph type="body" idx="2"/>
          </p:nvPr>
        </p:nvSpPr>
        <p:spPr>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15" name="Google Shape;215;p31"/>
          <p:cNvPicPr preferRelativeResize="0"/>
          <p:nvPr/>
        </p:nvPicPr>
        <p:blipFill>
          <a:blip r:embed="rId3">
            <a:alphaModFix/>
          </a:blip>
          <a:stretch>
            <a:fillRect/>
          </a:stretch>
        </p:blipFill>
        <p:spPr>
          <a:xfrm>
            <a:off x="6303600" y="667900"/>
            <a:ext cx="4581733" cy="3241800"/>
          </a:xfrm>
          <a:prstGeom prst="rect">
            <a:avLst/>
          </a:prstGeom>
          <a:noFill/>
          <a:ln>
            <a:noFill/>
          </a:ln>
        </p:spPr>
      </p:pic>
      <p:pic>
        <p:nvPicPr>
          <p:cNvPr id="216" name="Google Shape;216;p31"/>
          <p:cNvPicPr preferRelativeResize="0"/>
          <p:nvPr/>
        </p:nvPicPr>
        <p:blipFill>
          <a:blip r:embed="rId4">
            <a:alphaModFix/>
          </a:blip>
          <a:stretch>
            <a:fillRect/>
          </a:stretch>
        </p:blipFill>
        <p:spPr>
          <a:xfrm>
            <a:off x="6505367" y="4001527"/>
            <a:ext cx="2217967" cy="2856472"/>
          </a:xfrm>
          <a:prstGeom prst="rect">
            <a:avLst/>
          </a:prstGeom>
          <a:noFill/>
          <a:ln>
            <a:noFill/>
          </a:ln>
        </p:spPr>
      </p:pic>
      <p:pic>
        <p:nvPicPr>
          <p:cNvPr id="217" name="Google Shape;217;p31"/>
          <p:cNvPicPr preferRelativeResize="0"/>
          <p:nvPr/>
        </p:nvPicPr>
        <p:blipFill>
          <a:blip r:embed="rId5">
            <a:alphaModFix/>
          </a:blip>
          <a:stretch>
            <a:fillRect/>
          </a:stretch>
        </p:blipFill>
        <p:spPr>
          <a:xfrm>
            <a:off x="9239834" y="3947833"/>
            <a:ext cx="2952167" cy="2856467"/>
          </a:xfrm>
          <a:prstGeom prst="rect">
            <a:avLst/>
          </a:prstGeom>
          <a:noFill/>
          <a:ln>
            <a:noFill/>
          </a:ln>
        </p:spPr>
      </p:pic>
    </p:spTree>
    <p:extLst>
      <p:ext uri="{BB962C8B-B14F-4D97-AF65-F5344CB8AC3E}">
        <p14:creationId xmlns:p14="http://schemas.microsoft.com/office/powerpoint/2010/main" val="12086757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endParaRPr/>
          </a:p>
        </p:txBody>
      </p:sp>
      <p:sp>
        <p:nvSpPr>
          <p:cNvPr id="241" name="Google Shape;241;p34"/>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endParaRPr/>
          </a:p>
        </p:txBody>
      </p:sp>
      <p:sp>
        <p:nvSpPr>
          <p:cNvPr id="242" name="Google Shape;242;p34"/>
          <p:cNvSpPr txBox="1">
            <a:spLocks noGrp="1"/>
          </p:cNvSpPr>
          <p:nvPr>
            <p:ph type="body" idx="2"/>
          </p:nvPr>
        </p:nvSpPr>
        <p:spPr>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43" name="Google Shape;243;p34"/>
          <p:cNvPicPr preferRelativeResize="0"/>
          <p:nvPr/>
        </p:nvPicPr>
        <p:blipFill>
          <a:blip r:embed="rId3">
            <a:alphaModFix/>
          </a:blip>
          <a:stretch>
            <a:fillRect/>
          </a:stretch>
        </p:blipFill>
        <p:spPr>
          <a:xfrm>
            <a:off x="6505368" y="1480697"/>
            <a:ext cx="5816433" cy="3257203"/>
          </a:xfrm>
          <a:prstGeom prst="rect">
            <a:avLst/>
          </a:prstGeom>
          <a:noFill/>
          <a:ln>
            <a:noFill/>
          </a:ln>
        </p:spPr>
      </p:pic>
      <p:pic>
        <p:nvPicPr>
          <p:cNvPr id="244" name="Google Shape;244;p34"/>
          <p:cNvPicPr preferRelativeResize="0"/>
          <p:nvPr/>
        </p:nvPicPr>
        <p:blipFill>
          <a:blip r:embed="rId4">
            <a:alphaModFix/>
          </a:blip>
          <a:stretch>
            <a:fillRect/>
          </a:stretch>
        </p:blipFill>
        <p:spPr>
          <a:xfrm>
            <a:off x="-15" y="667900"/>
            <a:ext cx="2755900" cy="2946400"/>
          </a:xfrm>
          <a:prstGeom prst="rect">
            <a:avLst/>
          </a:prstGeom>
          <a:noFill/>
          <a:ln>
            <a:noFill/>
          </a:ln>
        </p:spPr>
      </p:pic>
      <p:pic>
        <p:nvPicPr>
          <p:cNvPr id="245" name="Google Shape;245;p34"/>
          <p:cNvPicPr preferRelativeResize="0"/>
          <p:nvPr/>
        </p:nvPicPr>
        <p:blipFill>
          <a:blip r:embed="rId5">
            <a:alphaModFix/>
          </a:blip>
          <a:stretch>
            <a:fillRect/>
          </a:stretch>
        </p:blipFill>
        <p:spPr>
          <a:xfrm>
            <a:off x="3284417" y="523000"/>
            <a:ext cx="2692400" cy="3022600"/>
          </a:xfrm>
          <a:prstGeom prst="rect">
            <a:avLst/>
          </a:prstGeom>
          <a:noFill/>
          <a:ln>
            <a:noFill/>
          </a:ln>
        </p:spPr>
      </p:pic>
      <p:pic>
        <p:nvPicPr>
          <p:cNvPr id="246" name="Google Shape;246;p34"/>
          <p:cNvPicPr preferRelativeResize="0"/>
          <p:nvPr/>
        </p:nvPicPr>
        <p:blipFill>
          <a:blip r:embed="rId6">
            <a:alphaModFix/>
          </a:blip>
          <a:stretch>
            <a:fillRect/>
          </a:stretch>
        </p:blipFill>
        <p:spPr>
          <a:xfrm>
            <a:off x="1971051" y="4000485"/>
            <a:ext cx="2857500" cy="2857500"/>
          </a:xfrm>
          <a:prstGeom prst="rect">
            <a:avLst/>
          </a:prstGeom>
          <a:noFill/>
          <a:ln>
            <a:noFill/>
          </a:ln>
        </p:spPr>
      </p:pic>
    </p:spTree>
    <p:extLst>
      <p:ext uri="{BB962C8B-B14F-4D97-AF65-F5344CB8AC3E}">
        <p14:creationId xmlns:p14="http://schemas.microsoft.com/office/powerpoint/2010/main" val="1405050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a:xfrm>
            <a:off x="415067" y="5140600"/>
            <a:ext cx="4939200" cy="1235600"/>
          </a:xfrm>
        </p:spPr>
        <p:txBody>
          <a:bodyPr/>
          <a:lstStyle/>
          <a:p>
            <a:r>
              <a:rPr lang="en-US" dirty="0" smtClean="0"/>
              <a:t>What to expect?</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2041458" y="328621"/>
            <a:ext cx="9735909" cy="3791479"/>
          </a:xfrm>
          <a:prstGeom prst="rect">
            <a:avLst/>
          </a:prstGeom>
        </p:spPr>
      </p:pic>
      <p:pic>
        <p:nvPicPr>
          <p:cNvPr id="6" name="Picture 5"/>
          <p:cNvPicPr>
            <a:picLocks noChangeAspect="1"/>
          </p:cNvPicPr>
          <p:nvPr/>
        </p:nvPicPr>
        <p:blipFill>
          <a:blip r:embed="rId3"/>
          <a:stretch>
            <a:fillRect/>
          </a:stretch>
        </p:blipFill>
        <p:spPr>
          <a:xfrm>
            <a:off x="2884667" y="4511862"/>
            <a:ext cx="8716591" cy="1257475"/>
          </a:xfrm>
          <a:prstGeom prst="rect">
            <a:avLst/>
          </a:prstGeom>
        </p:spPr>
      </p:pic>
    </p:spTree>
    <p:extLst>
      <p:ext uri="{BB962C8B-B14F-4D97-AF65-F5344CB8AC3E}">
        <p14:creationId xmlns:p14="http://schemas.microsoft.com/office/powerpoint/2010/main" val="2049249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lash</a:t>
            </a:r>
            <a:endParaRPr lang="en-US" dirty="0"/>
          </a:p>
        </p:txBody>
      </p:sp>
      <p:sp>
        <p:nvSpPr>
          <p:cNvPr id="3" name="Subtitle 2"/>
          <p:cNvSpPr>
            <a:spLocks noGrp="1"/>
          </p:cNvSpPr>
          <p:nvPr>
            <p:ph type="subTitle" idx="1"/>
          </p:nvPr>
        </p:nvSpPr>
        <p:spPr/>
        <p:txBody>
          <a:bodyPr/>
          <a:lstStyle/>
          <a:p>
            <a:r>
              <a:rPr lang="en-US" dirty="0" smtClean="0"/>
              <a:t>When to use?</a:t>
            </a:r>
          </a:p>
          <a:p>
            <a:r>
              <a:rPr lang="en-US" dirty="0" smtClean="0"/>
              <a:t>Where to implement?</a:t>
            </a:r>
          </a:p>
          <a:p>
            <a:r>
              <a:rPr lang="en-US" dirty="0" smtClean="0"/>
              <a:t>Debug??</a:t>
            </a:r>
          </a:p>
          <a:p>
            <a:r>
              <a:rPr lang="en-US" dirty="0" smtClean="0"/>
              <a:t> </a:t>
            </a:r>
          </a:p>
          <a:p>
            <a:endParaRPr lang="en-US" dirty="0"/>
          </a:p>
          <a:p>
            <a:endParaRPr lang="en-US" dirty="0" smtClean="0"/>
          </a:p>
          <a:p>
            <a:r>
              <a:rPr lang="en-US" dirty="0" smtClean="0"/>
              <a:t>Breakout </a:t>
            </a:r>
          </a:p>
          <a:p>
            <a:endParaRPr lang="en-US" dirty="0"/>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2"/>
          <a:stretch>
            <a:fillRect/>
          </a:stretch>
        </p:blipFill>
        <p:spPr>
          <a:xfrm>
            <a:off x="5605167" y="1672484"/>
            <a:ext cx="6172200" cy="3456432"/>
          </a:xfrm>
          <a:prstGeom prst="rect">
            <a:avLst/>
          </a:prstGeom>
        </p:spPr>
      </p:pic>
    </p:spTree>
    <p:extLst>
      <p:ext uri="{BB962C8B-B14F-4D97-AF65-F5344CB8AC3E}">
        <p14:creationId xmlns:p14="http://schemas.microsoft.com/office/powerpoint/2010/main" val="13332434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145455" y="2034300"/>
            <a:ext cx="5944429" cy="1219371"/>
          </a:xfrm>
          <a:prstGeom prst="rect">
            <a:avLst/>
          </a:prstGeom>
        </p:spPr>
      </p:pic>
      <p:pic>
        <p:nvPicPr>
          <p:cNvPr id="6" name="Picture 5"/>
          <p:cNvPicPr>
            <a:picLocks noChangeAspect="1"/>
          </p:cNvPicPr>
          <p:nvPr/>
        </p:nvPicPr>
        <p:blipFill>
          <a:blip r:embed="rId4"/>
          <a:stretch>
            <a:fillRect/>
          </a:stretch>
        </p:blipFill>
        <p:spPr>
          <a:xfrm>
            <a:off x="438319" y="3502300"/>
            <a:ext cx="5487165" cy="2781688"/>
          </a:xfrm>
          <a:prstGeom prst="rect">
            <a:avLst/>
          </a:prstGeom>
        </p:spPr>
      </p:pic>
    </p:spTree>
    <p:extLst>
      <p:ext uri="{BB962C8B-B14F-4D97-AF65-F5344CB8AC3E}">
        <p14:creationId xmlns:p14="http://schemas.microsoft.com/office/powerpoint/2010/main" val="34092479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prstGeom prst="rect">
            <a:avLst/>
          </a:prstGeom>
        </p:spPr>
        <p:txBody>
          <a:bodyPr spcFirstLastPara="1" vert="horz" wrap="square" lIns="121900" tIns="121900" rIns="121900" bIns="121900" rtlCol="0" anchor="ctr" anchorCtr="0">
            <a:noAutofit/>
          </a:bodyPr>
          <a:lstStyle/>
          <a:p>
            <a:pPr marL="0" indent="0"/>
            <a:endParaRPr dirty="0"/>
          </a:p>
        </p:txBody>
      </p:sp>
      <p:sp>
        <p:nvSpPr>
          <p:cNvPr id="262" name="Google Shape;262;p37"/>
          <p:cNvSpPr txBox="1"/>
          <p:nvPr/>
        </p:nvSpPr>
        <p:spPr>
          <a:xfrm>
            <a:off x="1994267" y="2439033"/>
            <a:ext cx="8464800" cy="1750400"/>
          </a:xfrm>
          <a:prstGeom prst="rect">
            <a:avLst/>
          </a:prstGeom>
          <a:noFill/>
          <a:ln>
            <a:noFill/>
          </a:ln>
        </p:spPr>
        <p:txBody>
          <a:bodyPr spcFirstLastPara="1" wrap="square" lIns="121900" tIns="121900" rIns="121900" bIns="121900" anchor="t" anchorCtr="0">
            <a:noAutofit/>
          </a:bodyPr>
          <a:lstStyle/>
          <a:p>
            <a:pPr algn="ctr"/>
            <a:r>
              <a:rPr lang="en" sz="9600">
                <a:latin typeface="Roboto"/>
                <a:ea typeface="Roboto"/>
                <a:cs typeface="Roboto"/>
                <a:sym typeface="Roboto"/>
              </a:rPr>
              <a:t>Thank you!</a:t>
            </a:r>
            <a:endParaRPr sz="9600">
              <a:latin typeface="Roboto"/>
              <a:ea typeface="Roboto"/>
              <a:cs typeface="Roboto"/>
              <a:sym typeface="Roboto"/>
            </a:endParaRPr>
          </a:p>
        </p:txBody>
      </p:sp>
    </p:spTree>
    <p:extLst>
      <p:ext uri="{BB962C8B-B14F-4D97-AF65-F5344CB8AC3E}">
        <p14:creationId xmlns:p14="http://schemas.microsoft.com/office/powerpoint/2010/main" val="3474205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r>
              <a:rPr lang="en-US" dirty="0" smtClean="0"/>
              <a:t>How to solve?</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3686114" y="400728"/>
            <a:ext cx="8059275" cy="2181529"/>
          </a:xfrm>
          <a:prstGeom prst="rect">
            <a:avLst/>
          </a:prstGeom>
        </p:spPr>
      </p:pic>
      <p:pic>
        <p:nvPicPr>
          <p:cNvPr id="6" name="Picture 5"/>
          <p:cNvPicPr>
            <a:picLocks noChangeAspect="1"/>
          </p:cNvPicPr>
          <p:nvPr/>
        </p:nvPicPr>
        <p:blipFill>
          <a:blip r:embed="rId4"/>
          <a:stretch>
            <a:fillRect/>
          </a:stretch>
        </p:blipFill>
        <p:spPr>
          <a:xfrm>
            <a:off x="4114798" y="2956476"/>
            <a:ext cx="7201905" cy="3562847"/>
          </a:xfrm>
          <a:prstGeom prst="rect">
            <a:avLst/>
          </a:prstGeom>
        </p:spPr>
      </p:pic>
    </p:spTree>
    <p:extLst>
      <p:ext uri="{BB962C8B-B14F-4D97-AF65-F5344CB8AC3E}">
        <p14:creationId xmlns:p14="http://schemas.microsoft.com/office/powerpoint/2010/main" val="1259512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4632583" y="1529082"/>
            <a:ext cx="7411484" cy="1562318"/>
          </a:xfrm>
          <a:prstGeom prst="rect">
            <a:avLst/>
          </a:prstGeom>
        </p:spPr>
      </p:pic>
      <p:pic>
        <p:nvPicPr>
          <p:cNvPr id="6" name="Picture 5"/>
          <p:cNvPicPr>
            <a:picLocks noChangeAspect="1"/>
          </p:cNvPicPr>
          <p:nvPr/>
        </p:nvPicPr>
        <p:blipFill>
          <a:blip r:embed="rId4"/>
          <a:stretch>
            <a:fillRect/>
          </a:stretch>
        </p:blipFill>
        <p:spPr>
          <a:xfrm>
            <a:off x="406400" y="3400700"/>
            <a:ext cx="6039693" cy="2876951"/>
          </a:xfrm>
          <a:prstGeom prst="rect">
            <a:avLst/>
          </a:prstGeom>
        </p:spPr>
      </p:pic>
    </p:spTree>
    <p:extLst>
      <p:ext uri="{BB962C8B-B14F-4D97-AF65-F5344CB8AC3E}">
        <p14:creationId xmlns:p14="http://schemas.microsoft.com/office/powerpoint/2010/main" val="1038572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a:t>
            </a:r>
            <a:r>
              <a:rPr lang="en-US" baseline="30000" dirty="0" smtClean="0"/>
              <a:t>st</a:t>
            </a:r>
            <a:r>
              <a:rPr lang="en-US" dirty="0" smtClean="0"/>
              <a:t> vs 2</a:t>
            </a:r>
            <a:r>
              <a:rPr lang="en-US" baseline="30000" dirty="0" smtClean="0"/>
              <a:t>nd</a:t>
            </a:r>
            <a:r>
              <a:rPr lang="en-US" dirty="0" smtClean="0"/>
              <a:t> request in Network tab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1287384" y="3076066"/>
            <a:ext cx="4058216" cy="3648584"/>
          </a:xfrm>
          <a:prstGeom prst="rect">
            <a:avLst/>
          </a:prstGeom>
        </p:spPr>
      </p:pic>
      <p:pic>
        <p:nvPicPr>
          <p:cNvPr id="6" name="Picture 5"/>
          <p:cNvPicPr>
            <a:picLocks noChangeAspect="1"/>
          </p:cNvPicPr>
          <p:nvPr/>
        </p:nvPicPr>
        <p:blipFill>
          <a:blip r:embed="rId3"/>
          <a:stretch>
            <a:fillRect/>
          </a:stretch>
        </p:blipFill>
        <p:spPr>
          <a:xfrm>
            <a:off x="6226584" y="3076067"/>
            <a:ext cx="4887007" cy="3648584"/>
          </a:xfrm>
          <a:prstGeom prst="rect">
            <a:avLst/>
          </a:prstGeom>
        </p:spPr>
      </p:pic>
    </p:spTree>
    <p:extLst>
      <p:ext uri="{BB962C8B-B14F-4D97-AF65-F5344CB8AC3E}">
        <p14:creationId xmlns:p14="http://schemas.microsoft.com/office/powerpoint/2010/main" val="6084202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7165</TotalTime>
  <Words>820</Words>
  <Application>Microsoft Office PowerPoint</Application>
  <PresentationFormat>Widescreen</PresentationFormat>
  <Paragraphs>210</Paragraphs>
  <Slides>62</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Calisto MT</vt:lpstr>
      <vt:lpstr>Merriweather</vt:lpstr>
      <vt:lpstr>Roboto</vt:lpstr>
      <vt:lpstr>Trebuchet MS</vt:lpstr>
      <vt:lpstr>Wingdings 2</vt:lpstr>
      <vt:lpstr>Slate</vt:lpstr>
      <vt:lpstr>Web Development Nanodegree</vt:lpstr>
      <vt:lpstr>Agenda</vt:lpstr>
      <vt:lpstr>Teaser</vt:lpstr>
      <vt:lpstr>PowerPoint Presentation</vt:lpstr>
      <vt:lpstr>Scenario</vt:lpstr>
      <vt:lpstr>PowerPoint Presentation</vt:lpstr>
      <vt:lpstr>PowerPoint Presentation</vt:lpstr>
      <vt:lpstr>Solution</vt:lpstr>
      <vt:lpstr>1st vs 2nd request in Network tab </vt:lpstr>
      <vt:lpstr>PowerPoint Presentation</vt:lpstr>
      <vt:lpstr>Solution</vt:lpstr>
      <vt:lpstr>PowerPoint Presentation</vt:lpstr>
      <vt:lpstr>Simple request </vt:lpstr>
      <vt:lpstr>PowerPoint Presentation</vt:lpstr>
      <vt:lpstr>Familiar?</vt:lpstr>
      <vt:lpstr>PowerPoint Presentation</vt:lpstr>
      <vt:lpstr>What again?</vt:lpstr>
      <vt:lpstr>Solution</vt:lpstr>
      <vt:lpstr>More info?</vt:lpstr>
      <vt:lpstr>illustration</vt:lpstr>
      <vt:lpstr>PowerPoint Presentation</vt:lpstr>
      <vt:lpstr>Solution</vt:lpstr>
      <vt:lpstr>CORS</vt:lpstr>
      <vt:lpstr>PowerPoint Presentation</vt:lpstr>
      <vt:lpstr>PowerPoint Presentation</vt:lpstr>
      <vt:lpstr>PowerPoint Presentation</vt:lpstr>
      <vt:lpstr>PowerPoint Presentation</vt:lpstr>
      <vt:lpstr>PowerPoint Presentation</vt:lpstr>
      <vt:lpstr>PowerPoint Presentation</vt:lpstr>
      <vt:lpstr>Solution</vt:lpstr>
      <vt:lpstr>Which one is  incorrect?</vt:lpstr>
      <vt:lpstr>Trivia project</vt:lpstr>
      <vt:lpstr>PowerPoint Presentation</vt:lpstr>
      <vt:lpstr>PowerPoint Presentation</vt:lpstr>
      <vt:lpstr>PowerPoint Presentation</vt:lpstr>
      <vt:lpstr>Dictionary </vt:lpstr>
      <vt:lpstr>PowerPoint Presentation</vt:lpstr>
      <vt:lpstr>At least one for each one</vt:lpstr>
      <vt:lpstr>Delete?</vt:lpstr>
      <vt:lpstr>PowerPoint Presentation</vt:lpstr>
      <vt:lpstr>PowerPoint Presentation</vt:lpstr>
      <vt:lpstr>PowerPoint Presentation</vt:lpstr>
      <vt:lpstr>Pagination Task</vt:lpstr>
      <vt:lpstr>Why url_for?</vt:lpstr>
      <vt:lpstr>Looks familiar?</vt:lpstr>
      <vt:lpstr>PowerPoint Presentation</vt:lpstr>
      <vt:lpstr>PowerPoint Presentation</vt:lpstr>
      <vt:lpstr>Output</vt:lpstr>
      <vt:lpstr>Dynamic Routes</vt:lpstr>
      <vt:lpstr>Solution</vt:lpstr>
      <vt:lpstr>Another use</vt:lpstr>
      <vt:lpstr>Sometimes we forget</vt:lpstr>
      <vt:lpstr>PowerPoint Presentation</vt:lpstr>
      <vt:lpstr>errorhandler</vt:lpstr>
      <vt:lpstr>PowerPoint Presentation</vt:lpstr>
      <vt:lpstr>PowerPoint Presentation</vt:lpstr>
      <vt:lpstr>Error handling</vt:lpstr>
      <vt:lpstr>Is it worth it?</vt:lpstr>
      <vt:lpstr>PowerPoint Presentation</vt:lpstr>
      <vt:lpstr>Flash</vt:lpstr>
      <vt:lpstr>Flash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Breakout</dc:title>
  <dc:creator>santarabantoosoo</dc:creator>
  <cp:lastModifiedBy>santarabantoosoo</cp:lastModifiedBy>
  <cp:revision>201</cp:revision>
  <dcterms:created xsi:type="dcterms:W3CDTF">2020-11-28T07:10:04Z</dcterms:created>
  <dcterms:modified xsi:type="dcterms:W3CDTF">2021-02-12T05:28:27Z</dcterms:modified>
</cp:coreProperties>
</file>